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72" r:id="rId3"/>
    <p:sldId id="273" r:id="rId4"/>
    <p:sldId id="271" r:id="rId5"/>
    <p:sldId id="258" r:id="rId6"/>
    <p:sldId id="274" r:id="rId7"/>
    <p:sldId id="260" r:id="rId8"/>
    <p:sldId id="262" r:id="rId9"/>
    <p:sldId id="277" r:id="rId10"/>
    <p:sldId id="270" r:id="rId11"/>
    <p:sldId id="264" r:id="rId12"/>
    <p:sldId id="265" r:id="rId13"/>
    <p:sldId id="267" r:id="rId14"/>
    <p:sldId id="268" r:id="rId15"/>
    <p:sldId id="259" r:id="rId16"/>
    <p:sldId id="269" r:id="rId17"/>
    <p:sldId id="276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438"/>
    <a:srgbClr val="CC2C44"/>
    <a:srgbClr val="FEBE10"/>
    <a:srgbClr val="622675"/>
    <a:srgbClr val="F2652A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0"/>
    <p:restoredTop sz="93883" autoAdjust="0"/>
  </p:normalViewPr>
  <p:slideViewPr>
    <p:cSldViewPr snapToGrid="0">
      <p:cViewPr varScale="1">
        <p:scale>
          <a:sx n="63" d="100"/>
          <a:sy n="63" d="100"/>
        </p:scale>
        <p:origin x="9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[prévisions vs réalisations.xlsx]sample filter!PivotTable7</c:name>
    <c:fmtId val="51"/>
  </c:pivotSource>
  <c:chart>
    <c:autoTitleDeleted val="1"/>
    <c:pivotFmts>
      <c:pivotFmt>
        <c:idx val="0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C00000"/>
          </a:solidFill>
          <a:ln>
            <a:noFill/>
          </a:ln>
          <a:effectLst/>
        </c:spPr>
      </c:pivotFmt>
      <c:pivotFmt>
        <c:idx val="2"/>
        <c:spPr>
          <a:solidFill>
            <a:srgbClr val="C00000"/>
          </a:solidFill>
          <a:ln>
            <a:noFill/>
          </a:ln>
          <a:effectLst/>
        </c:spPr>
      </c:pivotFmt>
      <c:pivotFmt>
        <c:idx val="3"/>
        <c:spPr>
          <a:solidFill>
            <a:srgbClr val="C00000"/>
          </a:solidFill>
          <a:ln>
            <a:noFill/>
          </a:ln>
          <a:effectLst/>
        </c:spPr>
      </c:pivotFmt>
      <c:pivotFmt>
        <c:idx val="4"/>
        <c:spPr>
          <a:solidFill>
            <a:srgbClr val="C00000"/>
          </a:solidFill>
          <a:ln>
            <a:noFill/>
          </a:ln>
          <a:effectLst/>
        </c:spPr>
      </c:pivotFmt>
      <c:pivotFmt>
        <c:idx val="5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C00000"/>
          </a:solidFill>
          <a:ln>
            <a:noFill/>
          </a:ln>
          <a:effectLst/>
        </c:spPr>
      </c:pivotFmt>
      <c:pivotFmt>
        <c:idx val="7"/>
        <c:spPr>
          <a:solidFill>
            <a:srgbClr val="C00000"/>
          </a:solidFill>
          <a:ln>
            <a:noFill/>
          </a:ln>
          <a:effectLst/>
        </c:spPr>
      </c:pivotFmt>
      <c:pivotFmt>
        <c:idx val="8"/>
        <c:spPr>
          <a:solidFill>
            <a:srgbClr val="C00000"/>
          </a:solidFill>
          <a:ln>
            <a:noFill/>
          </a:ln>
          <a:effectLst/>
        </c:spPr>
      </c:pivotFmt>
      <c:pivotFmt>
        <c:idx val="9"/>
        <c:spPr>
          <a:solidFill>
            <a:srgbClr val="C00000"/>
          </a:solidFill>
          <a:ln>
            <a:noFill/>
          </a:ln>
          <a:effectLst/>
        </c:spPr>
      </c:pivotFmt>
      <c:pivotFmt>
        <c:idx val="10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rgbClr val="C00000"/>
          </a:solidFill>
          <a:ln>
            <a:noFill/>
          </a:ln>
          <a:effectLst/>
        </c:spPr>
      </c:pivotFmt>
      <c:pivotFmt>
        <c:idx val="12"/>
        <c:spPr>
          <a:solidFill>
            <a:srgbClr val="C00000"/>
          </a:solidFill>
          <a:ln>
            <a:noFill/>
          </a:ln>
          <a:effectLst/>
        </c:spPr>
      </c:pivotFmt>
      <c:pivotFmt>
        <c:idx val="13"/>
        <c:spPr>
          <a:solidFill>
            <a:srgbClr val="C00000"/>
          </a:solidFill>
          <a:ln>
            <a:noFill/>
          </a:ln>
          <a:effectLst/>
        </c:spPr>
      </c:pivotFmt>
      <c:pivotFmt>
        <c:idx val="14"/>
        <c:spPr>
          <a:solidFill>
            <a:srgbClr val="C00000"/>
          </a:solidFill>
          <a:ln>
            <a:noFill/>
          </a:ln>
          <a:effectLst/>
        </c:spPr>
      </c:pivotFmt>
      <c:pivotFmt>
        <c:idx val="15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rgbClr val="002060"/>
          </a:solidFill>
          <a:ln>
            <a:noFill/>
          </a:ln>
          <a:effectLst/>
        </c:spPr>
      </c:pivotFmt>
      <c:pivotFmt>
        <c:idx val="17"/>
        <c:spPr>
          <a:solidFill>
            <a:srgbClr val="C00000"/>
          </a:solidFill>
          <a:ln>
            <a:noFill/>
          </a:ln>
          <a:effectLst/>
        </c:spPr>
      </c:pivotFmt>
      <c:pivotFmt>
        <c:idx val="18"/>
        <c:spPr>
          <a:solidFill>
            <a:srgbClr val="C00000"/>
          </a:solidFill>
          <a:ln>
            <a:noFill/>
          </a:ln>
          <a:effectLst/>
        </c:spP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24344912947825964"/>
          <c:y val="2.0673384434940087E-2"/>
          <c:w val="0.70634197470963922"/>
          <c:h val="0.84348621525318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'sample filter'!$B$155:$B$157</c:f>
              <c:strCache>
                <c:ptCount val="1"/>
                <c:pt idx="0">
                  <c:v>EAM - Année en cours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'sample filter'!$A$158:$A$168</c:f>
              <c:multiLvlStrCache>
                <c:ptCount val="8"/>
                <c:lvl>
                  <c:pt idx="0">
                    <c:v>FMI WEO octobre</c:v>
                  </c:pt>
                  <c:pt idx="1">
                    <c:v>BM GEP janvier</c:v>
                  </c:pt>
                  <c:pt idx="2">
                    <c:v>BAM RPM T4</c:v>
                  </c:pt>
                  <c:pt idx="3">
                    <c:v>HCP BEP</c:v>
                  </c:pt>
                  <c:pt idx="4">
                    <c:v>FMI WEO avril</c:v>
                  </c:pt>
                  <c:pt idx="5">
                    <c:v>BM GEP juin</c:v>
                  </c:pt>
                  <c:pt idx="6">
                    <c:v>BAM RPM T2</c:v>
                  </c:pt>
                  <c:pt idx="7">
                    <c:v>HCP BEE</c:v>
                  </c:pt>
                </c:lvl>
                <c:lvl>
                  <c:pt idx="0">
                    <c:v>Période 2</c:v>
                  </c:pt>
                  <c:pt idx="4">
                    <c:v>Période 1</c:v>
                  </c:pt>
                </c:lvl>
              </c:multiLvlStrCache>
            </c:multiLvlStrRef>
          </c:cat>
          <c:val>
            <c:numRef>
              <c:f>'sample filter'!$B$158:$B$168</c:f>
              <c:numCache>
                <c:formatCode>0.0</c:formatCode>
                <c:ptCount val="8"/>
                <c:pt idx="0">
                  <c:v>0.66240762951223231</c:v>
                </c:pt>
                <c:pt idx="1">
                  <c:v>0.3957409628455657</c:v>
                </c:pt>
                <c:pt idx="2">
                  <c:v>0.38462985173445441</c:v>
                </c:pt>
                <c:pt idx="3">
                  <c:v>0.31796318506778781</c:v>
                </c:pt>
                <c:pt idx="4">
                  <c:v>0.59574096284556555</c:v>
                </c:pt>
                <c:pt idx="5">
                  <c:v>0.56240762951223211</c:v>
                </c:pt>
                <c:pt idx="6">
                  <c:v>0.49018540729001003</c:v>
                </c:pt>
                <c:pt idx="7">
                  <c:v>0.30685207395667674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F4-491F-92ED-D07E8AE53D86}"/>
            </c:ext>
          </c:extLst>
        </c:ser>
        <c:ser>
          <c:idx val="1"/>
          <c:order val="1"/>
          <c:tx>
            <c:strRef>
              <c:f>'sample filter'!$C$155:$C$157</c:f>
              <c:strCache>
                <c:ptCount val="1"/>
                <c:pt idx="0">
                  <c:v>EAM - Année suivante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'sample filter'!$A$158:$A$168</c:f>
              <c:multiLvlStrCache>
                <c:ptCount val="8"/>
                <c:lvl>
                  <c:pt idx="0">
                    <c:v>FMI WEO octobre</c:v>
                  </c:pt>
                  <c:pt idx="1">
                    <c:v>BM GEP janvier</c:v>
                  </c:pt>
                  <c:pt idx="2">
                    <c:v>BAM RPM T4</c:v>
                  </c:pt>
                  <c:pt idx="3">
                    <c:v>HCP BEP</c:v>
                  </c:pt>
                  <c:pt idx="4">
                    <c:v>FMI WEO avril</c:v>
                  </c:pt>
                  <c:pt idx="5">
                    <c:v>BM GEP juin</c:v>
                  </c:pt>
                  <c:pt idx="6">
                    <c:v>BAM RPM T2</c:v>
                  </c:pt>
                  <c:pt idx="7">
                    <c:v>HCP BEE</c:v>
                  </c:pt>
                </c:lvl>
                <c:lvl>
                  <c:pt idx="0">
                    <c:v>Période 2</c:v>
                  </c:pt>
                  <c:pt idx="4">
                    <c:v>Période 1</c:v>
                  </c:pt>
                </c:lvl>
              </c:multiLvlStrCache>
            </c:multiLvlStrRef>
          </c:cat>
          <c:val>
            <c:numRef>
              <c:f>'sample filter'!$C$158:$C$168</c:f>
              <c:numCache>
                <c:formatCode>0.0</c:formatCode>
                <c:ptCount val="8"/>
                <c:pt idx="0">
                  <c:v>0.804034305976422</c:v>
                </c:pt>
                <c:pt idx="1">
                  <c:v>0.59292319486531098</c:v>
                </c:pt>
                <c:pt idx="2">
                  <c:v>0.48181208375419993</c:v>
                </c:pt>
                <c:pt idx="3">
                  <c:v>0.44847875042086671</c:v>
                </c:pt>
                <c:pt idx="4">
                  <c:v>1.3805651971857456</c:v>
                </c:pt>
                <c:pt idx="5">
                  <c:v>1.2138985305190788</c:v>
                </c:pt>
                <c:pt idx="6">
                  <c:v>0.50418112911195179</c:v>
                </c:pt>
                <c:pt idx="7">
                  <c:v>0.55834297496352336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F4-491F-92ED-D07E8AE53D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1950639"/>
        <c:axId val="51956879"/>
      </c:barChart>
      <c:catAx>
        <c:axId val="519506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r-FR"/>
          </a:p>
        </c:txPr>
        <c:crossAx val="51956879"/>
        <c:crosses val="autoZero"/>
        <c:auto val="1"/>
        <c:lblAlgn val="ctr"/>
        <c:lblOffset val="100"/>
        <c:noMultiLvlLbl val="0"/>
      </c:catAx>
      <c:valAx>
        <c:axId val="51956879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in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r-FR"/>
          </a:p>
        </c:txPr>
        <c:crossAx val="51950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0138945314102072"/>
          <c:y val="0.93536304047625796"/>
          <c:w val="0.57653856181884555"/>
          <c:h val="6.46369595237418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[prévisions vs réalisations.xlsx]sample filter!PivotTable9</c:name>
    <c:fmtId val="-1"/>
  </c:pivotSource>
  <c:chart>
    <c:autoTitleDeleted val="1"/>
    <c:pivotFmts>
      <c:pivotFmt>
        <c:idx val="0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C00000"/>
          </a:solidFill>
          <a:ln>
            <a:noFill/>
          </a:ln>
          <a:effectLst/>
        </c:spPr>
      </c:pivotFmt>
      <c:pivotFmt>
        <c:idx val="2"/>
        <c:spPr>
          <a:solidFill>
            <a:srgbClr val="C00000"/>
          </a:solidFill>
          <a:ln>
            <a:noFill/>
          </a:ln>
          <a:effectLst/>
        </c:spPr>
      </c:pivotFmt>
      <c:pivotFmt>
        <c:idx val="3"/>
        <c:spPr>
          <a:solidFill>
            <a:srgbClr val="C00000"/>
          </a:solidFill>
          <a:ln>
            <a:noFill/>
          </a:ln>
          <a:effectLst/>
        </c:spPr>
      </c:pivotFmt>
      <c:pivotFmt>
        <c:idx val="4"/>
        <c:spPr>
          <a:solidFill>
            <a:srgbClr val="C00000"/>
          </a:solidFill>
          <a:ln>
            <a:noFill/>
          </a:ln>
          <a:effectLst/>
        </c:spPr>
      </c:pivotFmt>
      <c:pivotFmt>
        <c:idx val="5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C00000"/>
          </a:solidFill>
          <a:ln>
            <a:noFill/>
          </a:ln>
          <a:effectLst/>
        </c:spPr>
      </c:pivotFmt>
      <c:pivotFmt>
        <c:idx val="7"/>
        <c:spPr>
          <a:solidFill>
            <a:srgbClr val="C00000"/>
          </a:solidFill>
          <a:ln>
            <a:noFill/>
          </a:ln>
          <a:effectLst/>
        </c:spPr>
      </c:pivotFmt>
      <c:pivotFmt>
        <c:idx val="8"/>
        <c:spPr>
          <a:solidFill>
            <a:srgbClr val="C00000"/>
          </a:solidFill>
          <a:ln>
            <a:noFill/>
          </a:ln>
          <a:effectLst/>
        </c:spPr>
      </c:pivotFmt>
      <c:pivotFmt>
        <c:idx val="9"/>
        <c:spPr>
          <a:solidFill>
            <a:srgbClr val="C00000"/>
          </a:solidFill>
          <a:ln>
            <a:noFill/>
          </a:ln>
          <a:effectLst/>
        </c:spPr>
      </c:pivotFmt>
      <c:pivotFmt>
        <c:idx val="10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rgbClr val="C00000"/>
          </a:solidFill>
          <a:ln>
            <a:noFill/>
          </a:ln>
          <a:effectLst/>
        </c:spPr>
      </c:pivotFmt>
      <c:pivotFmt>
        <c:idx val="12"/>
        <c:spPr>
          <a:solidFill>
            <a:srgbClr val="C00000"/>
          </a:solidFill>
          <a:ln>
            <a:noFill/>
          </a:ln>
          <a:effectLst/>
        </c:spPr>
      </c:pivotFmt>
      <c:pivotFmt>
        <c:idx val="13"/>
        <c:spPr>
          <a:solidFill>
            <a:srgbClr val="C00000"/>
          </a:solidFill>
          <a:ln>
            <a:noFill/>
          </a:ln>
          <a:effectLst/>
        </c:spPr>
      </c:pivotFmt>
      <c:pivotFmt>
        <c:idx val="14"/>
        <c:spPr>
          <a:solidFill>
            <a:srgbClr val="C00000"/>
          </a:solidFill>
          <a:ln>
            <a:noFill/>
          </a:ln>
          <a:effectLst/>
        </c:spPr>
      </c:pivotFmt>
      <c:pivotFmt>
        <c:idx val="15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rgbClr val="002060"/>
          </a:solidFill>
          <a:ln>
            <a:noFill/>
          </a:ln>
          <a:effectLst/>
        </c:spPr>
      </c:pivotFmt>
      <c:pivotFmt>
        <c:idx val="17"/>
        <c:spPr>
          <a:solidFill>
            <a:srgbClr val="C00000"/>
          </a:solidFill>
          <a:ln>
            <a:noFill/>
          </a:ln>
          <a:effectLst/>
        </c:spPr>
      </c:pivotFmt>
      <c:pivotFmt>
        <c:idx val="18"/>
        <c:spPr>
          <a:solidFill>
            <a:srgbClr val="C00000"/>
          </a:solidFill>
          <a:ln>
            <a:noFill/>
          </a:ln>
          <a:effectLst/>
        </c:spP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rgbClr val="002060"/>
          </a:solidFill>
          <a:ln>
            <a:noFill/>
          </a:ln>
          <a:effectLst/>
        </c:spPr>
      </c:pivotFmt>
      <c:pivotFmt>
        <c:idx val="26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25435935091446898"/>
          <c:y val="1.6883335592440617E-2"/>
          <c:w val="0.66815832048771684"/>
          <c:h val="0.84152597832607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'sample filter'!$B$203:$B$205</c:f>
              <c:strCache>
                <c:ptCount val="1"/>
                <c:pt idx="0">
                  <c:v>EM - Année en cours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2.2045855379188711E-3"/>
                  <c:y val="5.21648408972352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58-4079-A02F-B20A51A8D0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'sample filter'!$A$206:$A$216</c:f>
              <c:multiLvlStrCache>
                <c:ptCount val="8"/>
                <c:lvl>
                  <c:pt idx="0">
                    <c:v>FMI WEO octobre</c:v>
                  </c:pt>
                  <c:pt idx="1">
                    <c:v>BM GEP janvier</c:v>
                  </c:pt>
                  <c:pt idx="2">
                    <c:v>BAM RPM T4</c:v>
                  </c:pt>
                  <c:pt idx="3">
                    <c:v>HCP BEP</c:v>
                  </c:pt>
                  <c:pt idx="4">
                    <c:v>FMI WEO avril</c:v>
                  </c:pt>
                  <c:pt idx="5">
                    <c:v>BM GEP juin</c:v>
                  </c:pt>
                  <c:pt idx="6">
                    <c:v>BAM RPM T2</c:v>
                  </c:pt>
                  <c:pt idx="7">
                    <c:v>HCP BEE</c:v>
                  </c:pt>
                </c:lvl>
                <c:lvl>
                  <c:pt idx="0">
                    <c:v>Période 2</c:v>
                  </c:pt>
                  <c:pt idx="4">
                    <c:v>Période 1</c:v>
                  </c:pt>
                </c:lvl>
              </c:multiLvlStrCache>
            </c:multiLvlStrRef>
          </c:cat>
          <c:val>
            <c:numRef>
              <c:f>'sample filter'!$B$206:$B$216</c:f>
              <c:numCache>
                <c:formatCode>0.0</c:formatCode>
                <c:ptCount val="8"/>
                <c:pt idx="0">
                  <c:v>-6.2407629512232221E-2</c:v>
                </c:pt>
                <c:pt idx="1">
                  <c:v>-0.15129651840112118</c:v>
                </c:pt>
                <c:pt idx="2">
                  <c:v>-0.31796318506778781</c:v>
                </c:pt>
                <c:pt idx="3">
                  <c:v>-0.31796318506778781</c:v>
                </c:pt>
                <c:pt idx="4">
                  <c:v>0.11537014826554559</c:v>
                </c:pt>
                <c:pt idx="5">
                  <c:v>-0.27351874062334347</c:v>
                </c:pt>
                <c:pt idx="6">
                  <c:v>-0.1901854072900101</c:v>
                </c:pt>
                <c:pt idx="7">
                  <c:v>-0.19574096284556564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58-4079-A02F-B20A51A8D0B3}"/>
            </c:ext>
          </c:extLst>
        </c:ser>
        <c:ser>
          <c:idx val="1"/>
          <c:order val="1"/>
          <c:tx>
            <c:strRef>
              <c:f>'sample filter'!$C$203:$C$205</c:f>
              <c:strCache>
                <c:ptCount val="1"/>
                <c:pt idx="0">
                  <c:v>EM - Année suivante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8.6794706298112263E-8"/>
                  <c:y val="-1.04329681794470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06666527795136E-2"/>
                      <c:h val="0.110615750495976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A58-4079-A02F-B20A51A8D0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'sample filter'!$A$206:$A$216</c:f>
              <c:multiLvlStrCache>
                <c:ptCount val="8"/>
                <c:lvl>
                  <c:pt idx="0">
                    <c:v>FMI WEO octobre</c:v>
                  </c:pt>
                  <c:pt idx="1">
                    <c:v>BM GEP janvier</c:v>
                  </c:pt>
                  <c:pt idx="2">
                    <c:v>BAM RPM T4</c:v>
                  </c:pt>
                  <c:pt idx="3">
                    <c:v>HCP BEP</c:v>
                  </c:pt>
                  <c:pt idx="4">
                    <c:v>FMI WEO avril</c:v>
                  </c:pt>
                  <c:pt idx="5">
                    <c:v>BM GEP juin</c:v>
                  </c:pt>
                  <c:pt idx="6">
                    <c:v>BAM RPM T2</c:v>
                  </c:pt>
                  <c:pt idx="7">
                    <c:v>HCP BEE</c:v>
                  </c:pt>
                </c:lvl>
                <c:lvl>
                  <c:pt idx="0">
                    <c:v>Période 2</c:v>
                  </c:pt>
                  <c:pt idx="4">
                    <c:v>Période 1</c:v>
                  </c:pt>
                </c:lvl>
              </c:multiLvlStrCache>
            </c:multiLvlStrRef>
          </c:cat>
          <c:val>
            <c:numRef>
              <c:f>'sample filter'!$C$206:$C$216</c:f>
              <c:numCache>
                <c:formatCode>0.0</c:formatCode>
                <c:ptCount val="8"/>
                <c:pt idx="0">
                  <c:v>0.61537014826554559</c:v>
                </c:pt>
                <c:pt idx="1">
                  <c:v>0.35981459270998994</c:v>
                </c:pt>
                <c:pt idx="2">
                  <c:v>0.15981459270999002</c:v>
                </c:pt>
                <c:pt idx="3">
                  <c:v>-2.9074296178899006E-2</c:v>
                </c:pt>
                <c:pt idx="4">
                  <c:v>1.2042590371544346</c:v>
                </c:pt>
                <c:pt idx="5">
                  <c:v>0.90425903715443434</c:v>
                </c:pt>
                <c:pt idx="6">
                  <c:v>0.27305522239831825</c:v>
                </c:pt>
                <c:pt idx="7">
                  <c:v>9.3147926043323295E-2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58-4079-A02F-B20A51A8D0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1"/>
        <c:axId val="51950639"/>
        <c:axId val="51956879"/>
      </c:barChart>
      <c:catAx>
        <c:axId val="519506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r-FR"/>
          </a:p>
        </c:txPr>
        <c:crossAx val="51956879"/>
        <c:crosses val="autoZero"/>
        <c:auto val="1"/>
        <c:lblAlgn val="ctr"/>
        <c:lblOffset val="100"/>
        <c:noMultiLvlLbl val="0"/>
      </c:catAx>
      <c:valAx>
        <c:axId val="51956879"/>
        <c:scaling>
          <c:orientation val="minMax"/>
          <c:max val="1.3"/>
          <c:min val="-0.60000000000000009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in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r-FR"/>
          </a:p>
        </c:txPr>
        <c:crossAx val="51950639"/>
        <c:crosses val="autoZero"/>
        <c:crossBetween val="between"/>
        <c:majorUnit val="0.60000000000000009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5789852427386972"/>
          <c:y val="0.90493224731885025"/>
          <c:w val="0.55313347974717986"/>
          <c:h val="9.50673419343708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[prévisions vs réalisations.xlsx]full vs filter1!PivotTable10</c:name>
    <c:fmtId val="50"/>
  </c:pivotSource>
  <c:chart>
    <c:autoTitleDeleted val="1"/>
    <c:pivotFmts>
      <c:pivotFmt>
        <c:idx val="0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C00000"/>
          </a:solidFill>
          <a:ln>
            <a:noFill/>
          </a:ln>
          <a:effectLst/>
        </c:spPr>
      </c:pivotFmt>
      <c:pivotFmt>
        <c:idx val="2"/>
        <c:spPr>
          <a:solidFill>
            <a:srgbClr val="C00000"/>
          </a:solidFill>
          <a:ln>
            <a:noFill/>
          </a:ln>
          <a:effectLst/>
        </c:spPr>
      </c:pivotFmt>
      <c:pivotFmt>
        <c:idx val="3"/>
        <c:spPr>
          <a:solidFill>
            <a:srgbClr val="C00000"/>
          </a:solidFill>
          <a:ln>
            <a:noFill/>
          </a:ln>
          <a:effectLst/>
        </c:spPr>
      </c:pivotFmt>
      <c:pivotFmt>
        <c:idx val="4"/>
        <c:spPr>
          <a:solidFill>
            <a:srgbClr val="C00000"/>
          </a:solidFill>
          <a:ln>
            <a:noFill/>
          </a:ln>
          <a:effectLst/>
        </c:spPr>
      </c:pivotFmt>
      <c:pivotFmt>
        <c:idx val="5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C00000"/>
          </a:solidFill>
          <a:ln>
            <a:noFill/>
          </a:ln>
          <a:effectLst/>
        </c:spPr>
      </c:pivotFmt>
      <c:pivotFmt>
        <c:idx val="7"/>
        <c:spPr>
          <a:solidFill>
            <a:srgbClr val="C00000"/>
          </a:solidFill>
          <a:ln>
            <a:noFill/>
          </a:ln>
          <a:effectLst/>
        </c:spPr>
      </c:pivotFmt>
      <c:pivotFmt>
        <c:idx val="8"/>
        <c:spPr>
          <a:solidFill>
            <a:srgbClr val="C00000"/>
          </a:solidFill>
          <a:ln>
            <a:noFill/>
          </a:ln>
          <a:effectLst/>
        </c:spPr>
      </c:pivotFmt>
      <c:pivotFmt>
        <c:idx val="9"/>
        <c:spPr>
          <a:solidFill>
            <a:srgbClr val="C00000"/>
          </a:solidFill>
          <a:ln>
            <a:noFill/>
          </a:ln>
          <a:effectLst/>
        </c:spPr>
      </c:pivotFmt>
      <c:pivotFmt>
        <c:idx val="10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rgbClr val="C00000"/>
          </a:solidFill>
          <a:ln>
            <a:noFill/>
          </a:ln>
          <a:effectLst/>
        </c:spPr>
      </c:pivotFmt>
      <c:pivotFmt>
        <c:idx val="12"/>
        <c:spPr>
          <a:solidFill>
            <a:srgbClr val="C00000"/>
          </a:solidFill>
          <a:ln>
            <a:noFill/>
          </a:ln>
          <a:effectLst/>
        </c:spPr>
      </c:pivotFmt>
      <c:pivotFmt>
        <c:idx val="13"/>
        <c:spPr>
          <a:solidFill>
            <a:srgbClr val="C00000"/>
          </a:solidFill>
          <a:ln>
            <a:noFill/>
          </a:ln>
          <a:effectLst/>
        </c:spPr>
      </c:pivotFmt>
      <c:pivotFmt>
        <c:idx val="14"/>
        <c:spPr>
          <a:solidFill>
            <a:srgbClr val="C00000"/>
          </a:solidFill>
          <a:ln>
            <a:noFill/>
          </a:ln>
          <a:effectLst/>
        </c:spPr>
      </c:pivotFmt>
      <c:pivotFmt>
        <c:idx val="15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rgbClr val="C00000"/>
          </a:solidFill>
          <a:ln>
            <a:noFill/>
          </a:ln>
          <a:effectLst/>
        </c:spPr>
      </c:pivotFmt>
      <c:pivotFmt>
        <c:idx val="17"/>
        <c:spPr>
          <a:solidFill>
            <a:srgbClr val="C00000"/>
          </a:solidFill>
          <a:ln>
            <a:noFill/>
          </a:ln>
          <a:effectLst/>
        </c:spPr>
      </c:pivotFmt>
      <c:pivotFmt>
        <c:idx val="18"/>
        <c:spPr>
          <a:solidFill>
            <a:srgbClr val="C00000"/>
          </a:solidFill>
          <a:ln>
            <a:noFill/>
          </a:ln>
          <a:effectLst/>
        </c:spPr>
      </c:pivotFmt>
      <c:pivotFmt>
        <c:idx val="19"/>
        <c:spPr>
          <a:solidFill>
            <a:srgbClr val="C00000"/>
          </a:solidFill>
          <a:ln>
            <a:noFill/>
          </a:ln>
          <a:effectLst/>
        </c:spP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7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7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7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7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7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7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27450850729422493"/>
          <c:y val="8.7288129304620467E-3"/>
          <c:w val="0.69868472141594851"/>
          <c:h val="0.893407396846913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'full vs filter1'!$B$32:$B$34</c:f>
              <c:strCache>
                <c:ptCount val="1"/>
                <c:pt idx="0">
                  <c:v>EAM - 2014-2024 (exc. 2020 &amp; 2021)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'full vs filter1'!$A$35:$A$59</c:f>
              <c:multiLvlStrCache>
                <c:ptCount val="18"/>
                <c:lvl>
                  <c:pt idx="0">
                    <c:v>FMI WEO avril</c:v>
                  </c:pt>
                  <c:pt idx="1">
                    <c:v>BM GEP juin</c:v>
                  </c:pt>
                  <c:pt idx="2">
                    <c:v>BAM RPM T2</c:v>
                  </c:pt>
                  <c:pt idx="3">
                    <c:v>HCP BEE</c:v>
                  </c:pt>
                  <c:pt idx="4">
                    <c:v>FMI WEO octobre</c:v>
                  </c:pt>
                  <c:pt idx="5">
                    <c:v>MEF REF</c:v>
                  </c:pt>
                  <c:pt idx="6">
                    <c:v>BM GEP janvier</c:v>
                  </c:pt>
                  <c:pt idx="7">
                    <c:v>BAM RPM T4</c:v>
                  </c:pt>
                  <c:pt idx="8">
                    <c:v>HCP BEP</c:v>
                  </c:pt>
                  <c:pt idx="9">
                    <c:v>FMI WEO avril</c:v>
                  </c:pt>
                  <c:pt idx="10">
                    <c:v>BM GEP juin</c:v>
                  </c:pt>
                  <c:pt idx="11">
                    <c:v>BAM RPM T2</c:v>
                  </c:pt>
                  <c:pt idx="12">
                    <c:v>HCP BEE</c:v>
                  </c:pt>
                  <c:pt idx="13">
                    <c:v>FMI WEO octobre</c:v>
                  </c:pt>
                  <c:pt idx="14">
                    <c:v>MEF REF</c:v>
                  </c:pt>
                  <c:pt idx="15">
                    <c:v>BM GEP janvier</c:v>
                  </c:pt>
                  <c:pt idx="16">
                    <c:v>BAM RPM T4</c:v>
                  </c:pt>
                  <c:pt idx="17">
                    <c:v>HCP BEP</c:v>
                  </c:pt>
                </c:lvl>
                <c:lvl>
                  <c:pt idx="0">
                    <c:v>Période 1</c:v>
                  </c:pt>
                  <c:pt idx="4">
                    <c:v>Période 2</c:v>
                  </c:pt>
                  <c:pt idx="9">
                    <c:v>Période 1</c:v>
                  </c:pt>
                  <c:pt idx="13">
                    <c:v>Période 2</c:v>
                  </c:pt>
                </c:lvl>
                <c:lvl>
                  <c:pt idx="0">
                    <c:v>Année suivante</c:v>
                  </c:pt>
                  <c:pt idx="9">
                    <c:v>Année en cours</c:v>
                  </c:pt>
                </c:lvl>
              </c:multiLvlStrCache>
            </c:multiLvlStrRef>
          </c:cat>
          <c:val>
            <c:numRef>
              <c:f>'full vs filter1'!$B$35:$B$59</c:f>
              <c:numCache>
                <c:formatCode>0.0</c:formatCode>
                <c:ptCount val="18"/>
                <c:pt idx="0">
                  <c:v>1.3805651971857456</c:v>
                </c:pt>
                <c:pt idx="1">
                  <c:v>1.2138985305190788</c:v>
                </c:pt>
                <c:pt idx="2">
                  <c:v>0.50418112911195179</c:v>
                </c:pt>
                <c:pt idx="3">
                  <c:v>0.55834297496352336</c:v>
                </c:pt>
                <c:pt idx="4">
                  <c:v>0.804034305976422</c:v>
                </c:pt>
                <c:pt idx="5">
                  <c:v>0.70278741940796785</c:v>
                </c:pt>
                <c:pt idx="6">
                  <c:v>0.59292319486531098</c:v>
                </c:pt>
                <c:pt idx="7">
                  <c:v>0.48181208375419993</c:v>
                </c:pt>
                <c:pt idx="8">
                  <c:v>0.44847875042086671</c:v>
                </c:pt>
                <c:pt idx="9">
                  <c:v>0.59574096284556555</c:v>
                </c:pt>
                <c:pt idx="10">
                  <c:v>0.56240762951223211</c:v>
                </c:pt>
                <c:pt idx="11">
                  <c:v>0.49018540729001003</c:v>
                </c:pt>
                <c:pt idx="12">
                  <c:v>0.30685207395667674</c:v>
                </c:pt>
                <c:pt idx="13">
                  <c:v>0.66240762951223231</c:v>
                </c:pt>
                <c:pt idx="14">
                  <c:v>0.46240762951223213</c:v>
                </c:pt>
                <c:pt idx="15">
                  <c:v>0.3957409628455657</c:v>
                </c:pt>
                <c:pt idx="16">
                  <c:v>0.38462985173445441</c:v>
                </c:pt>
                <c:pt idx="17">
                  <c:v>0.31796318506778781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9F-4D7C-AE62-4926ED3EE700}"/>
            </c:ext>
          </c:extLst>
        </c:ser>
        <c:ser>
          <c:idx val="1"/>
          <c:order val="1"/>
          <c:tx>
            <c:strRef>
              <c:f>'full vs filter1'!$C$32:$C$34</c:f>
              <c:strCache>
                <c:ptCount val="1"/>
                <c:pt idx="0">
                  <c:v>EAM - 2014-2024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13"/>
              <c:layout>
                <c:manualLayout>
                  <c:x val="7.351139426611124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9F-4D7C-AE62-4926ED3EE700}"/>
                </c:ext>
              </c:extLst>
            </c:dLbl>
            <c:dLbl>
              <c:idx val="16"/>
              <c:layout>
                <c:manualLayout>
                  <c:x val="0"/>
                  <c:y val="-7.44186046511628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9F-4D7C-AE62-4926ED3EE700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7B9F-4D7C-AE62-4926ED3EE7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'full vs filter1'!$A$35:$A$59</c:f>
              <c:multiLvlStrCache>
                <c:ptCount val="18"/>
                <c:lvl>
                  <c:pt idx="0">
                    <c:v>FMI WEO avril</c:v>
                  </c:pt>
                  <c:pt idx="1">
                    <c:v>BM GEP juin</c:v>
                  </c:pt>
                  <c:pt idx="2">
                    <c:v>BAM RPM T2</c:v>
                  </c:pt>
                  <c:pt idx="3">
                    <c:v>HCP BEE</c:v>
                  </c:pt>
                  <c:pt idx="4">
                    <c:v>FMI WEO octobre</c:v>
                  </c:pt>
                  <c:pt idx="5">
                    <c:v>MEF REF</c:v>
                  </c:pt>
                  <c:pt idx="6">
                    <c:v>BM GEP janvier</c:v>
                  </c:pt>
                  <c:pt idx="7">
                    <c:v>BAM RPM T4</c:v>
                  </c:pt>
                  <c:pt idx="8">
                    <c:v>HCP BEP</c:v>
                  </c:pt>
                  <c:pt idx="9">
                    <c:v>FMI WEO avril</c:v>
                  </c:pt>
                  <c:pt idx="10">
                    <c:v>BM GEP juin</c:v>
                  </c:pt>
                  <c:pt idx="11">
                    <c:v>BAM RPM T2</c:v>
                  </c:pt>
                  <c:pt idx="12">
                    <c:v>HCP BEE</c:v>
                  </c:pt>
                  <c:pt idx="13">
                    <c:v>FMI WEO octobre</c:v>
                  </c:pt>
                  <c:pt idx="14">
                    <c:v>MEF REF</c:v>
                  </c:pt>
                  <c:pt idx="15">
                    <c:v>BM GEP janvier</c:v>
                  </c:pt>
                  <c:pt idx="16">
                    <c:v>BAM RPM T4</c:v>
                  </c:pt>
                  <c:pt idx="17">
                    <c:v>HCP BEP</c:v>
                  </c:pt>
                </c:lvl>
                <c:lvl>
                  <c:pt idx="0">
                    <c:v>Période 1</c:v>
                  </c:pt>
                  <c:pt idx="4">
                    <c:v>Période 2</c:v>
                  </c:pt>
                  <c:pt idx="9">
                    <c:v>Période 1</c:v>
                  </c:pt>
                  <c:pt idx="13">
                    <c:v>Période 2</c:v>
                  </c:pt>
                </c:lvl>
                <c:lvl>
                  <c:pt idx="0">
                    <c:v>Année suivante</c:v>
                  </c:pt>
                  <c:pt idx="9">
                    <c:v>Année en cours</c:v>
                  </c:pt>
                </c:lvl>
              </c:multiLvlStrCache>
            </c:multiLvlStrRef>
          </c:cat>
          <c:val>
            <c:numRef>
              <c:f>'full vs filter1'!$C$35:$C$59</c:f>
              <c:numCache>
                <c:formatCode>0.0</c:formatCode>
                <c:ptCount val="18"/>
                <c:pt idx="0">
                  <c:v>2.2840987976974287</c:v>
                </c:pt>
                <c:pt idx="1">
                  <c:v>2.2477351613337917</c:v>
                </c:pt>
                <c:pt idx="2">
                  <c:v>2.0656358468339633</c:v>
                </c:pt>
                <c:pt idx="3">
                  <c:v>1.6113715249701555</c:v>
                </c:pt>
                <c:pt idx="4">
                  <c:v>1.7942098867079819</c:v>
                </c:pt>
                <c:pt idx="5">
                  <c:v>1.7204624340610648</c:v>
                </c:pt>
                <c:pt idx="6">
                  <c:v>1.685118977617073</c:v>
                </c:pt>
                <c:pt idx="7">
                  <c:v>1.5578462503443455</c:v>
                </c:pt>
                <c:pt idx="8">
                  <c:v>1.5123917048898001</c:v>
                </c:pt>
                <c:pt idx="9">
                  <c:v>0.98742442414637166</c:v>
                </c:pt>
                <c:pt idx="10">
                  <c:v>0.92378806051000817</c:v>
                </c:pt>
                <c:pt idx="11">
                  <c:v>0.69196987869182636</c:v>
                </c:pt>
                <c:pt idx="12">
                  <c:v>0.44196987869182647</c:v>
                </c:pt>
                <c:pt idx="13">
                  <c:v>0.7601516968736447</c:v>
                </c:pt>
                <c:pt idx="14">
                  <c:v>0.58742442414637186</c:v>
                </c:pt>
                <c:pt idx="15">
                  <c:v>0.51469715141909933</c:v>
                </c:pt>
                <c:pt idx="16">
                  <c:v>0.40560624232818993</c:v>
                </c:pt>
                <c:pt idx="17">
                  <c:v>0.34196987869182638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9F-4D7C-AE62-4926ED3EE7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51950639"/>
        <c:axId val="51956879"/>
      </c:barChart>
      <c:catAx>
        <c:axId val="519506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r-FR"/>
          </a:p>
        </c:txPr>
        <c:crossAx val="51956879"/>
        <c:crosses val="autoZero"/>
        <c:auto val="1"/>
        <c:lblAlgn val="ctr"/>
        <c:lblOffset val="100"/>
        <c:noMultiLvlLbl val="0"/>
      </c:catAx>
      <c:valAx>
        <c:axId val="51956879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in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r-FR"/>
          </a:p>
        </c:txPr>
        <c:crossAx val="51950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985318241469824"/>
          <c:y val="0.96053673175686616"/>
          <c:w val="0.60795443555980844"/>
          <c:h val="3.94632682431338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[prévisions vs réalisations.xlsx]full vs filter1!PivotTable11</c:name>
    <c:fmtId val="-1"/>
  </c:pivotSource>
  <c:chart>
    <c:autoTitleDeleted val="1"/>
    <c:pivotFmts>
      <c:pivotFmt>
        <c:idx val="0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C00000"/>
          </a:solidFill>
          <a:ln>
            <a:noFill/>
          </a:ln>
          <a:effectLst/>
        </c:spPr>
      </c:pivotFmt>
      <c:pivotFmt>
        <c:idx val="2"/>
        <c:spPr>
          <a:solidFill>
            <a:srgbClr val="C00000"/>
          </a:solidFill>
          <a:ln>
            <a:noFill/>
          </a:ln>
          <a:effectLst/>
        </c:spPr>
      </c:pivotFmt>
      <c:pivotFmt>
        <c:idx val="3"/>
        <c:spPr>
          <a:solidFill>
            <a:srgbClr val="C00000"/>
          </a:solidFill>
          <a:ln>
            <a:noFill/>
          </a:ln>
          <a:effectLst/>
        </c:spPr>
      </c:pivotFmt>
      <c:pivotFmt>
        <c:idx val="4"/>
        <c:spPr>
          <a:solidFill>
            <a:srgbClr val="C00000"/>
          </a:solidFill>
          <a:ln>
            <a:noFill/>
          </a:ln>
          <a:effectLst/>
        </c:spPr>
      </c:pivotFmt>
      <c:pivotFmt>
        <c:idx val="5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C00000"/>
          </a:solidFill>
          <a:ln>
            <a:noFill/>
          </a:ln>
          <a:effectLst/>
        </c:spPr>
      </c:pivotFmt>
      <c:pivotFmt>
        <c:idx val="7"/>
        <c:spPr>
          <a:solidFill>
            <a:srgbClr val="C00000"/>
          </a:solidFill>
          <a:ln>
            <a:noFill/>
          </a:ln>
          <a:effectLst/>
        </c:spPr>
      </c:pivotFmt>
      <c:pivotFmt>
        <c:idx val="8"/>
        <c:spPr>
          <a:solidFill>
            <a:srgbClr val="C00000"/>
          </a:solidFill>
          <a:ln>
            <a:noFill/>
          </a:ln>
          <a:effectLst/>
        </c:spPr>
      </c:pivotFmt>
      <c:pivotFmt>
        <c:idx val="9"/>
        <c:spPr>
          <a:solidFill>
            <a:srgbClr val="C00000"/>
          </a:solidFill>
          <a:ln>
            <a:noFill/>
          </a:ln>
          <a:effectLst/>
        </c:spPr>
      </c:pivotFmt>
      <c:pivotFmt>
        <c:idx val="10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rgbClr val="C00000"/>
          </a:solidFill>
          <a:ln>
            <a:noFill/>
          </a:ln>
          <a:effectLst/>
        </c:spPr>
      </c:pivotFmt>
      <c:pivotFmt>
        <c:idx val="12"/>
        <c:spPr>
          <a:solidFill>
            <a:srgbClr val="C00000"/>
          </a:solidFill>
          <a:ln>
            <a:noFill/>
          </a:ln>
          <a:effectLst/>
        </c:spPr>
      </c:pivotFmt>
      <c:pivotFmt>
        <c:idx val="13"/>
        <c:spPr>
          <a:solidFill>
            <a:srgbClr val="C00000"/>
          </a:solidFill>
          <a:ln>
            <a:noFill/>
          </a:ln>
          <a:effectLst/>
        </c:spPr>
      </c:pivotFmt>
      <c:pivotFmt>
        <c:idx val="14"/>
        <c:spPr>
          <a:solidFill>
            <a:srgbClr val="C00000"/>
          </a:solidFill>
          <a:ln>
            <a:noFill/>
          </a:ln>
          <a:effectLst/>
        </c:spPr>
      </c:pivotFmt>
      <c:pivotFmt>
        <c:idx val="15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rgbClr val="C00000"/>
          </a:solidFill>
          <a:ln>
            <a:noFill/>
          </a:ln>
          <a:effectLst/>
        </c:spPr>
      </c:pivotFmt>
      <c:pivotFmt>
        <c:idx val="17"/>
        <c:spPr>
          <a:solidFill>
            <a:srgbClr val="C00000"/>
          </a:solidFill>
          <a:ln>
            <a:noFill/>
          </a:ln>
          <a:effectLst/>
        </c:spPr>
      </c:pivotFmt>
      <c:pivotFmt>
        <c:idx val="18"/>
        <c:spPr>
          <a:solidFill>
            <a:srgbClr val="C00000"/>
          </a:solidFill>
          <a:ln>
            <a:noFill/>
          </a:ln>
          <a:effectLst/>
        </c:spPr>
      </c:pivotFmt>
      <c:pivotFmt>
        <c:idx val="19"/>
        <c:spPr>
          <a:solidFill>
            <a:srgbClr val="C00000"/>
          </a:solidFill>
          <a:ln>
            <a:noFill/>
          </a:ln>
          <a:effectLst/>
        </c:spP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27780509495136635"/>
          <c:y val="3.4901449420733192E-3"/>
          <c:w val="0.69373617415470124"/>
          <c:h val="0.866525151712723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'full vs filter1'!$B$60:$B$62</c:f>
              <c:strCache>
                <c:ptCount val="1"/>
                <c:pt idx="0">
                  <c:v>EM - 2014-2024 (exc. 2020 &amp; 2021)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'full vs filter1'!$A$63:$A$87</c:f>
              <c:multiLvlStrCache>
                <c:ptCount val="18"/>
                <c:lvl>
                  <c:pt idx="0">
                    <c:v>FMI WEO avril</c:v>
                  </c:pt>
                  <c:pt idx="1">
                    <c:v>BM GEP juin</c:v>
                  </c:pt>
                  <c:pt idx="2">
                    <c:v>BAM RPM T2</c:v>
                  </c:pt>
                  <c:pt idx="3">
                    <c:v>HCP BEE</c:v>
                  </c:pt>
                  <c:pt idx="4">
                    <c:v>MEF REF</c:v>
                  </c:pt>
                  <c:pt idx="5">
                    <c:v>FMI WEO octobre</c:v>
                  </c:pt>
                  <c:pt idx="6">
                    <c:v>BM GEP janvier</c:v>
                  </c:pt>
                  <c:pt idx="7">
                    <c:v>BAM RPM T4</c:v>
                  </c:pt>
                  <c:pt idx="8">
                    <c:v>HCP BEP</c:v>
                  </c:pt>
                  <c:pt idx="9">
                    <c:v>FMI WEO avril</c:v>
                  </c:pt>
                  <c:pt idx="10">
                    <c:v>BAM RPM T2</c:v>
                  </c:pt>
                  <c:pt idx="11">
                    <c:v>HCP BEE</c:v>
                  </c:pt>
                  <c:pt idx="12">
                    <c:v>BM GEP juin</c:v>
                  </c:pt>
                  <c:pt idx="13">
                    <c:v>MEF REF</c:v>
                  </c:pt>
                  <c:pt idx="14">
                    <c:v>FMI WEO octobre</c:v>
                  </c:pt>
                  <c:pt idx="15">
                    <c:v>BM GEP janvier</c:v>
                  </c:pt>
                  <c:pt idx="16">
                    <c:v>HCP BEP</c:v>
                  </c:pt>
                  <c:pt idx="17">
                    <c:v>BAM RPM T4</c:v>
                  </c:pt>
                </c:lvl>
                <c:lvl>
                  <c:pt idx="0">
                    <c:v>Période 1</c:v>
                  </c:pt>
                  <c:pt idx="4">
                    <c:v>Période 2</c:v>
                  </c:pt>
                  <c:pt idx="9">
                    <c:v>Période 1</c:v>
                  </c:pt>
                  <c:pt idx="13">
                    <c:v>Période 2</c:v>
                  </c:pt>
                </c:lvl>
                <c:lvl>
                  <c:pt idx="0">
                    <c:v>Année suivante</c:v>
                  </c:pt>
                  <c:pt idx="9">
                    <c:v>Année en cours</c:v>
                  </c:pt>
                </c:lvl>
              </c:multiLvlStrCache>
            </c:multiLvlStrRef>
          </c:cat>
          <c:val>
            <c:numRef>
              <c:f>'full vs filter1'!$B$63:$B$87</c:f>
              <c:numCache>
                <c:formatCode>0.0</c:formatCode>
                <c:ptCount val="18"/>
                <c:pt idx="0">
                  <c:v>1.2042590371544346</c:v>
                </c:pt>
                <c:pt idx="1">
                  <c:v>0.90425903715443434</c:v>
                </c:pt>
                <c:pt idx="2">
                  <c:v>0.27305522239831825</c:v>
                </c:pt>
                <c:pt idx="3">
                  <c:v>9.3147926043323295E-2</c:v>
                </c:pt>
                <c:pt idx="4">
                  <c:v>0.6598145927099901</c:v>
                </c:pt>
                <c:pt idx="5">
                  <c:v>0.61537014826554559</c:v>
                </c:pt>
                <c:pt idx="6">
                  <c:v>0.35981459270998994</c:v>
                </c:pt>
                <c:pt idx="7">
                  <c:v>0.15981459270999002</c:v>
                </c:pt>
                <c:pt idx="8">
                  <c:v>-2.9074296178899006E-2</c:v>
                </c:pt>
                <c:pt idx="9">
                  <c:v>0.11537014826554559</c:v>
                </c:pt>
                <c:pt idx="10">
                  <c:v>-0.1901854072900101</c:v>
                </c:pt>
                <c:pt idx="11">
                  <c:v>-0.19574096284556564</c:v>
                </c:pt>
                <c:pt idx="12">
                  <c:v>-0.27351874062334347</c:v>
                </c:pt>
                <c:pt idx="13">
                  <c:v>0.22648125937665656</c:v>
                </c:pt>
                <c:pt idx="14">
                  <c:v>-6.2407629512232221E-2</c:v>
                </c:pt>
                <c:pt idx="15">
                  <c:v>-0.15129651840112118</c:v>
                </c:pt>
                <c:pt idx="16">
                  <c:v>-0.31796318506778781</c:v>
                </c:pt>
                <c:pt idx="17">
                  <c:v>-0.31796318506778781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25-41B3-AF7C-6394EAD2B55C}"/>
            </c:ext>
          </c:extLst>
        </c:ser>
        <c:ser>
          <c:idx val="1"/>
          <c:order val="1"/>
          <c:tx>
            <c:strRef>
              <c:f>'full vs filter1'!$C$60:$C$62</c:f>
              <c:strCache>
                <c:ptCount val="1"/>
                <c:pt idx="0">
                  <c:v>EM - 2014-2024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'full vs filter1'!$A$63:$A$87</c:f>
              <c:multiLvlStrCache>
                <c:ptCount val="18"/>
                <c:lvl>
                  <c:pt idx="0">
                    <c:v>FMI WEO avril</c:v>
                  </c:pt>
                  <c:pt idx="1">
                    <c:v>BM GEP juin</c:v>
                  </c:pt>
                  <c:pt idx="2">
                    <c:v>BAM RPM T2</c:v>
                  </c:pt>
                  <c:pt idx="3">
                    <c:v>HCP BEE</c:v>
                  </c:pt>
                  <c:pt idx="4">
                    <c:v>MEF REF</c:v>
                  </c:pt>
                  <c:pt idx="5">
                    <c:v>FMI WEO octobre</c:v>
                  </c:pt>
                  <c:pt idx="6">
                    <c:v>BM GEP janvier</c:v>
                  </c:pt>
                  <c:pt idx="7">
                    <c:v>BAM RPM T4</c:v>
                  </c:pt>
                  <c:pt idx="8">
                    <c:v>HCP BEP</c:v>
                  </c:pt>
                  <c:pt idx="9">
                    <c:v>FMI WEO avril</c:v>
                  </c:pt>
                  <c:pt idx="10">
                    <c:v>BAM RPM T2</c:v>
                  </c:pt>
                  <c:pt idx="11">
                    <c:v>HCP BEE</c:v>
                  </c:pt>
                  <c:pt idx="12">
                    <c:v>BM GEP juin</c:v>
                  </c:pt>
                  <c:pt idx="13">
                    <c:v>MEF REF</c:v>
                  </c:pt>
                  <c:pt idx="14">
                    <c:v>FMI WEO octobre</c:v>
                  </c:pt>
                  <c:pt idx="15">
                    <c:v>BM GEP janvier</c:v>
                  </c:pt>
                  <c:pt idx="16">
                    <c:v>HCP BEP</c:v>
                  </c:pt>
                  <c:pt idx="17">
                    <c:v>BAM RPM T4</c:v>
                  </c:pt>
                </c:lvl>
                <c:lvl>
                  <c:pt idx="0">
                    <c:v>Période 1</c:v>
                  </c:pt>
                  <c:pt idx="4">
                    <c:v>Période 2</c:v>
                  </c:pt>
                  <c:pt idx="9">
                    <c:v>Période 1</c:v>
                  </c:pt>
                  <c:pt idx="13">
                    <c:v>Période 2</c:v>
                  </c:pt>
                </c:lvl>
                <c:lvl>
                  <c:pt idx="0">
                    <c:v>Année suivante</c:v>
                  </c:pt>
                  <c:pt idx="9">
                    <c:v>Année en cours</c:v>
                  </c:pt>
                </c:lvl>
              </c:multiLvlStrCache>
            </c:multiLvlStrRef>
          </c:cat>
          <c:val>
            <c:numRef>
              <c:f>'full vs filter1'!$C$63:$C$87</c:f>
              <c:numCache>
                <c:formatCode>0.0</c:formatCode>
                <c:ptCount val="18"/>
                <c:pt idx="0">
                  <c:v>1.6671210303990827</c:v>
                </c:pt>
                <c:pt idx="1">
                  <c:v>1.2671210303990827</c:v>
                </c:pt>
                <c:pt idx="2">
                  <c:v>1.0922914167987388</c:v>
                </c:pt>
                <c:pt idx="3">
                  <c:v>0.68530284858090085</c:v>
                </c:pt>
                <c:pt idx="4">
                  <c:v>1.2125755758536281</c:v>
                </c:pt>
                <c:pt idx="5">
                  <c:v>1.185302848580901</c:v>
                </c:pt>
                <c:pt idx="6">
                  <c:v>0.87621193948999165</c:v>
                </c:pt>
                <c:pt idx="7">
                  <c:v>0.80348466676271901</c:v>
                </c:pt>
                <c:pt idx="8">
                  <c:v>0.61257557585362821</c:v>
                </c:pt>
                <c:pt idx="9">
                  <c:v>6.7121030399082654E-2</c:v>
                </c:pt>
                <c:pt idx="10">
                  <c:v>-0.24651533323728103</c:v>
                </c:pt>
                <c:pt idx="11">
                  <c:v>-0.26015169687364464</c:v>
                </c:pt>
                <c:pt idx="12">
                  <c:v>-0.26924260596455379</c:v>
                </c:pt>
                <c:pt idx="13">
                  <c:v>6.7121030399082571E-2</c:v>
                </c:pt>
                <c:pt idx="14">
                  <c:v>-0.26924260596455363</c:v>
                </c:pt>
                <c:pt idx="15">
                  <c:v>-0.31469715141909921</c:v>
                </c:pt>
                <c:pt idx="16">
                  <c:v>-0.34196987869182638</c:v>
                </c:pt>
                <c:pt idx="17">
                  <c:v>-0.35106078778273553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25-41B3-AF7C-6394EAD2B5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51950639"/>
        <c:axId val="51956879"/>
      </c:barChart>
      <c:catAx>
        <c:axId val="519506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r-FR"/>
          </a:p>
        </c:txPr>
        <c:crossAx val="51956879"/>
        <c:crosses val="autoZero"/>
        <c:auto val="1"/>
        <c:lblAlgn val="ctr"/>
        <c:lblOffset val="100"/>
        <c:noMultiLvlLbl val="0"/>
      </c:catAx>
      <c:valAx>
        <c:axId val="51956879"/>
        <c:scaling>
          <c:orientation val="minMax"/>
          <c:max val="1.8"/>
          <c:min val="-0.60000000000000009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in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r-FR"/>
          </a:p>
        </c:txPr>
        <c:crossAx val="51950639"/>
        <c:crosses val="autoZero"/>
        <c:crossBetween val="between"/>
        <c:majorUnit val="0.4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985318241469824"/>
          <c:y val="0.93366517879532573"/>
          <c:w val="0.5235092792087509"/>
          <c:h val="5.99997492351672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874FD-2D2B-4C71-91DB-B8E946C323A9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29765-1310-4D96-8C07-783FA8273B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981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29765-1310-4D96-8C07-783FA8273B2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406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5529D-1042-527B-90B4-94BE11259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EBAEBC-393E-7EE2-A6C4-57569A2A0E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D057A3-6AA0-E287-0D32-244B17C8EB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b="1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7C2AF-54C0-06EF-5DEC-173F68C57C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29765-1310-4D96-8C07-783FA8273B2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42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87D83-2B70-9D85-90ED-C9C5755D7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B227A7-D1BA-387E-155C-83BD4B0448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4D556E-98D9-3589-E23C-A96151206E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b="0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E210A-F263-1470-3747-EA12046C30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29765-1310-4D96-8C07-783FA8273B2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976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B778B-7AD5-30D6-9AFE-9615768D2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11BA5A-8C48-4184-3D84-5634A823F9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EFBC00-2A23-B5C3-534D-67DC347BD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b="1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96A1B-6D50-8E86-CB98-ABDAC78A4F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29765-1310-4D96-8C07-783FA8273B2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372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91781-D299-48A4-1D98-2030F7094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BC22B9-247F-DFBA-6F8C-570869DBEC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752D32-C5EA-CDC5-196A-51FB2B8320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1956C-1B13-ACF8-5593-CD0CD40CAD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29765-1310-4D96-8C07-783FA8273B2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11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741B51-7F84-431D-E584-39F33ABE4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DEC228-24F9-7A1A-E474-C1B4E6250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73AC8C-8A0F-715B-99A9-BE6F2B73E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D5B197-AF2E-70E5-D9C0-35302CB46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3698E7-75B9-69BA-97E9-1E1E5EFEE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763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3CBB58-BEFC-C259-2C17-C022D5E84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4F50C81-AD21-A7AB-AB12-834625570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2CB4C0-C315-779D-6994-CD09F6F8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D93114-5EB8-1DF8-3447-B7BCD5F7A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E4927E-7BAC-4E29-2F50-07B9C9391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68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09F2922-37F8-71FB-801B-F7EDE28A85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4A5B53E-4F18-D3EA-0668-7FA62CAE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303D81-8E75-BEC3-9C6C-9E679015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BA9D2B-2557-C83B-412A-DC7685454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60C3FF-1DE0-AB79-0CF3-058E14494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66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B7BA37-DDDB-D097-A380-8887B2365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F69822-CFF6-736A-EBD4-F29B0D113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0E1D4B-3FDA-42C5-DD9F-6270D42AB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48B7EE-63DF-E61E-A203-2E16C1857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A60A49-F9BE-CA3E-A97E-659093DC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83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722C4C-4353-DE51-F5CC-F8CF3E01C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25CA56-5734-394E-9DEB-B5FE71F46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BADE8B-EA63-8775-0A7A-CC87C377B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AB94CE-D41E-591B-3358-A2D155FB0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6BBBE2-B8F0-E28C-D16F-41E279C84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1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A0EEC9-0AC5-1B0F-35F5-6224792C9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C8AF98-F511-5CB1-ECE6-B4B1F68F3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BEC7EB-F5B9-BBDD-AFB6-5A6310FFA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1E750C-AF72-FE37-46B2-75DEEB3BB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F85459-0F20-D12B-ECD6-731B3242B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A26319-EBEB-5821-7AE0-DE957B935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59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ED4785-66D5-E136-5523-1A7A08D0F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90D79C-EFD8-1FC3-9857-981153F3B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6A7AA0-0D5C-534B-A55F-AA304BEFF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48E1D41-9F12-D9E6-B931-E03583A03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ABC5946-40E5-DE38-11AB-2E2535785A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F6D94DC-3E6C-0CDE-5B2D-2CB5ED9A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B8528AA-4EBD-27E3-5CED-2A8FE7A45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845D939-FD17-0CB5-4605-0ED3A981E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37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EFB602-C5AF-196A-F96A-4BE275438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B69DB88-8829-FA42-DC1F-95AD9AB74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CE6028-DCE2-40BF-DE1A-A95E00088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7CE622-E260-4CD3-2DC4-AE97C09B5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74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A52A6B5-486E-C175-14F2-CA896EE5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63D2E7D-5DB3-6D41-F17F-9587704D9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1F40A3-9EEA-93C7-FA6B-FAD3CF264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76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C94426-0E4B-2409-CF0E-DF9573FD1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9B07BA-48B1-BDD8-2593-81603D532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370D3D-4544-2207-1BBE-C8D710BB8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FF3C00-AC26-EC32-4B81-0B994D615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C03A88-328B-0351-5550-D46719FA9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853934-6FE2-99B6-FC85-7A6C5373F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18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4F706-309D-60D1-19D4-2FC8CFE5F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ECC068E-F2D0-E750-C06D-54DBB17AAA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49F0AA-1219-25A9-0ED0-75396DDC4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4A10AF-350C-9F9E-277F-10F145950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9BC099-F715-7153-B0E0-F798A3D81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EA65B7-CBA7-764E-86D5-518FAF860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85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11F46E8-1E53-57E6-BAE7-FAFFEA627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2D46F9-6971-926D-6776-E89AE687B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E81247-4B34-6749-DE8B-D03BE10096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471DD-2B76-EC46-A281-502153535006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24D9DA-5AB9-1642-3369-9441AF551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37FCA8-26BE-DCE9-1C6E-D481431EC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74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16643BA-9675-2606-586C-67E5AC6479D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9000"/>
          </a:blip>
          <a:stretch>
            <a:fillRect/>
          </a:stretch>
        </p:blipFill>
        <p:spPr>
          <a:xfrm>
            <a:off x="6456557" y="-606502"/>
            <a:ext cx="6369204" cy="63692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7BAB2B-DBA1-2EF7-E2FE-0070317015D5}"/>
              </a:ext>
            </a:extLst>
          </p:cNvPr>
          <p:cNvSpPr txBox="1"/>
          <p:nvPr/>
        </p:nvSpPr>
        <p:spPr>
          <a:xfrm>
            <a:off x="681372" y="2302556"/>
            <a:ext cx="85568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noProof="0" dirty="0">
                <a:solidFill>
                  <a:srgbClr val="622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Étude comparative de la performance des prévisions de la croissance économique du Maroc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C66AD-EBA5-5D19-6834-FB6517C06BF0}"/>
              </a:ext>
            </a:extLst>
          </p:cNvPr>
          <p:cNvSpPr txBox="1"/>
          <p:nvPr/>
        </p:nvSpPr>
        <p:spPr>
          <a:xfrm>
            <a:off x="681372" y="4649766"/>
            <a:ext cx="5241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noProof="0" dirty="0">
                <a:solidFill>
                  <a:srgbClr val="F26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du Budget Économique</a:t>
            </a:r>
          </a:p>
          <a:p>
            <a:r>
              <a:rPr lang="fr-FR" noProof="0" dirty="0">
                <a:solidFill>
                  <a:srgbClr val="F265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 des Prévisions et de la Prospective</a:t>
            </a:r>
          </a:p>
        </p:txBody>
      </p:sp>
    </p:spTree>
    <p:extLst>
      <p:ext uri="{BB962C8B-B14F-4D97-AF65-F5344CB8AC3E}">
        <p14:creationId xmlns:p14="http://schemas.microsoft.com/office/powerpoint/2010/main" val="3725384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9F5C9-007C-7777-30A1-F4622D0FB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5B7A1CB-771D-2D93-EB49-0BF819C5B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912E6E0-F10A-744B-E653-009F606D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3259E47-2596-F888-8E48-F5B162549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4FF29BD-CC99-5377-34FD-F21EFC3573F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9000"/>
          </a:blip>
          <a:stretch>
            <a:fillRect/>
          </a:stretch>
        </p:blipFill>
        <p:spPr>
          <a:xfrm>
            <a:off x="6456557" y="-606502"/>
            <a:ext cx="6369204" cy="6369204"/>
          </a:xfrm>
          <a:prstGeom prst="rect">
            <a:avLst/>
          </a:prstGeom>
        </p:spPr>
      </p:pic>
      <p:sp>
        <p:nvSpPr>
          <p:cNvPr id="9" name="Rectangle 41">
            <a:extLst>
              <a:ext uri="{FF2B5EF4-FFF2-40B4-BE49-F238E27FC236}">
                <a16:creationId xmlns:a16="http://schemas.microsoft.com/office/drawing/2014/main" id="{DB3E3764-B246-4311-ADE9-18D81BE9B4D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015926" y="2755866"/>
            <a:ext cx="730800" cy="5747621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vert="vert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Mesurer l’impact de la crise sanitaire sur la qualité des prévisions macroéconomiques </a:t>
            </a:r>
          </a:p>
        </p:txBody>
      </p:sp>
      <p:sp>
        <p:nvSpPr>
          <p:cNvPr id="10" name="Freeform 42">
            <a:extLst>
              <a:ext uri="{FF2B5EF4-FFF2-40B4-BE49-F238E27FC236}">
                <a16:creationId xmlns:a16="http://schemas.microsoft.com/office/drawing/2014/main" id="{D93A5CAB-E258-4E4A-A65E-112E99B2B1B8}"/>
              </a:ext>
            </a:extLst>
          </p:cNvPr>
          <p:cNvSpPr>
            <a:spLocks/>
          </p:cNvSpPr>
          <p:nvPr/>
        </p:nvSpPr>
        <p:spPr bwMode="auto">
          <a:xfrm rot="16200000">
            <a:off x="2796682" y="5121650"/>
            <a:ext cx="812822" cy="1016056"/>
          </a:xfrm>
          <a:custGeom>
            <a:avLst/>
            <a:gdLst>
              <a:gd name="T0" fmla="*/ 433 w 433"/>
              <a:gd name="T1" fmla="*/ 216 h 527"/>
              <a:gd name="T2" fmla="*/ 216 w 433"/>
              <a:gd name="T3" fmla="*/ 0 h 527"/>
              <a:gd name="T4" fmla="*/ 0 w 433"/>
              <a:gd name="T5" fmla="*/ 216 h 527"/>
              <a:gd name="T6" fmla="*/ 157 w 433"/>
              <a:gd name="T7" fmla="*/ 425 h 527"/>
              <a:gd name="T8" fmla="*/ 216 w 433"/>
              <a:gd name="T9" fmla="*/ 527 h 527"/>
              <a:gd name="T10" fmla="*/ 275 w 433"/>
              <a:gd name="T11" fmla="*/ 425 h 527"/>
              <a:gd name="T12" fmla="*/ 433 w 433"/>
              <a:gd name="T13" fmla="*/ 216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3" h="527">
                <a:moveTo>
                  <a:pt x="433" y="216"/>
                </a:moveTo>
                <a:cubicBezTo>
                  <a:pt x="433" y="97"/>
                  <a:pt x="336" y="0"/>
                  <a:pt x="216" y="0"/>
                </a:cubicBezTo>
                <a:cubicBezTo>
                  <a:pt x="97" y="0"/>
                  <a:pt x="0" y="97"/>
                  <a:pt x="0" y="216"/>
                </a:cubicBezTo>
                <a:cubicBezTo>
                  <a:pt x="0" y="316"/>
                  <a:pt x="66" y="399"/>
                  <a:pt x="157" y="425"/>
                </a:cubicBezTo>
                <a:cubicBezTo>
                  <a:pt x="216" y="527"/>
                  <a:pt x="216" y="527"/>
                  <a:pt x="216" y="527"/>
                </a:cubicBezTo>
                <a:cubicBezTo>
                  <a:pt x="275" y="425"/>
                  <a:pt x="275" y="425"/>
                  <a:pt x="275" y="425"/>
                </a:cubicBezTo>
                <a:cubicBezTo>
                  <a:pt x="366" y="399"/>
                  <a:pt x="433" y="316"/>
                  <a:pt x="433" y="216"/>
                </a:cubicBezTo>
                <a:close/>
              </a:path>
            </a:pathLst>
          </a:custGeom>
          <a:solidFill>
            <a:srgbClr val="E9713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chemeClr val="accent4"/>
              </a:solidFill>
            </a:endParaRPr>
          </a:p>
        </p:txBody>
      </p:sp>
      <p:sp>
        <p:nvSpPr>
          <p:cNvPr id="11" name="Freeform 43">
            <a:extLst>
              <a:ext uri="{FF2B5EF4-FFF2-40B4-BE49-F238E27FC236}">
                <a16:creationId xmlns:a16="http://schemas.microsoft.com/office/drawing/2014/main" id="{48DFF9AB-C5A6-4D14-82F8-6A8102C2C592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2799613" y="5331040"/>
            <a:ext cx="626735" cy="597276"/>
          </a:xfrm>
          <a:custGeom>
            <a:avLst/>
            <a:gdLst>
              <a:gd name="T0" fmla="*/ 183 w 367"/>
              <a:gd name="T1" fmla="*/ 17 h 367"/>
              <a:gd name="T2" fmla="*/ 350 w 367"/>
              <a:gd name="T3" fmla="*/ 183 h 367"/>
              <a:gd name="T4" fmla="*/ 183 w 367"/>
              <a:gd name="T5" fmla="*/ 350 h 367"/>
              <a:gd name="T6" fmla="*/ 16 w 367"/>
              <a:gd name="T7" fmla="*/ 183 h 367"/>
              <a:gd name="T8" fmla="*/ 183 w 367"/>
              <a:gd name="T9" fmla="*/ 17 h 367"/>
              <a:gd name="T10" fmla="*/ 183 w 367"/>
              <a:gd name="T11" fmla="*/ 0 h 367"/>
              <a:gd name="T12" fmla="*/ 0 w 367"/>
              <a:gd name="T13" fmla="*/ 183 h 367"/>
              <a:gd name="T14" fmla="*/ 183 w 367"/>
              <a:gd name="T15" fmla="*/ 367 h 367"/>
              <a:gd name="T16" fmla="*/ 367 w 367"/>
              <a:gd name="T17" fmla="*/ 183 h 367"/>
              <a:gd name="T18" fmla="*/ 183 w 367"/>
              <a:gd name="T19" fmla="*/ 0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7" h="367">
                <a:moveTo>
                  <a:pt x="183" y="17"/>
                </a:moveTo>
                <a:cubicBezTo>
                  <a:pt x="275" y="17"/>
                  <a:pt x="350" y="91"/>
                  <a:pt x="350" y="183"/>
                </a:cubicBezTo>
                <a:cubicBezTo>
                  <a:pt x="350" y="275"/>
                  <a:pt x="275" y="350"/>
                  <a:pt x="183" y="350"/>
                </a:cubicBezTo>
                <a:cubicBezTo>
                  <a:pt x="91" y="350"/>
                  <a:pt x="16" y="275"/>
                  <a:pt x="16" y="183"/>
                </a:cubicBezTo>
                <a:cubicBezTo>
                  <a:pt x="16" y="91"/>
                  <a:pt x="91" y="17"/>
                  <a:pt x="183" y="17"/>
                </a:cubicBezTo>
                <a:moveTo>
                  <a:pt x="183" y="0"/>
                </a:moveTo>
                <a:cubicBezTo>
                  <a:pt x="82" y="0"/>
                  <a:pt x="0" y="82"/>
                  <a:pt x="0" y="183"/>
                </a:cubicBezTo>
                <a:cubicBezTo>
                  <a:pt x="0" y="285"/>
                  <a:pt x="82" y="367"/>
                  <a:pt x="183" y="367"/>
                </a:cubicBezTo>
                <a:cubicBezTo>
                  <a:pt x="284" y="367"/>
                  <a:pt x="367" y="285"/>
                  <a:pt x="367" y="183"/>
                </a:cubicBezTo>
                <a:cubicBezTo>
                  <a:pt x="367" y="82"/>
                  <a:pt x="284" y="0"/>
                  <a:pt x="183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" name="Rectangle 44">
            <a:extLst>
              <a:ext uri="{FF2B5EF4-FFF2-40B4-BE49-F238E27FC236}">
                <a16:creationId xmlns:a16="http://schemas.microsoft.com/office/drawing/2014/main" id="{87C0D960-1723-4DEC-A1E0-069CFD99344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040208" y="445509"/>
            <a:ext cx="682236" cy="5747624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vert="vert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Apprécier l’effet de l’horizon de prévision </a:t>
            </a:r>
          </a:p>
        </p:txBody>
      </p:sp>
      <p:sp>
        <p:nvSpPr>
          <p:cNvPr id="13" name="Freeform 45">
            <a:extLst>
              <a:ext uri="{FF2B5EF4-FFF2-40B4-BE49-F238E27FC236}">
                <a16:creationId xmlns:a16="http://schemas.microsoft.com/office/drawing/2014/main" id="{A15A7BE5-6807-4537-91F8-9C70F447B680}"/>
              </a:ext>
            </a:extLst>
          </p:cNvPr>
          <p:cNvSpPr>
            <a:spLocks/>
          </p:cNvSpPr>
          <p:nvPr/>
        </p:nvSpPr>
        <p:spPr bwMode="auto">
          <a:xfrm rot="16200000">
            <a:off x="2809731" y="2862182"/>
            <a:ext cx="786725" cy="953203"/>
          </a:xfrm>
          <a:custGeom>
            <a:avLst/>
            <a:gdLst>
              <a:gd name="T0" fmla="*/ 433 w 433"/>
              <a:gd name="T1" fmla="*/ 216 h 527"/>
              <a:gd name="T2" fmla="*/ 216 w 433"/>
              <a:gd name="T3" fmla="*/ 0 h 527"/>
              <a:gd name="T4" fmla="*/ 0 w 433"/>
              <a:gd name="T5" fmla="*/ 216 h 527"/>
              <a:gd name="T6" fmla="*/ 157 w 433"/>
              <a:gd name="T7" fmla="*/ 425 h 527"/>
              <a:gd name="T8" fmla="*/ 216 w 433"/>
              <a:gd name="T9" fmla="*/ 527 h 527"/>
              <a:gd name="T10" fmla="*/ 275 w 433"/>
              <a:gd name="T11" fmla="*/ 425 h 527"/>
              <a:gd name="T12" fmla="*/ 433 w 433"/>
              <a:gd name="T13" fmla="*/ 216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3" h="527">
                <a:moveTo>
                  <a:pt x="433" y="216"/>
                </a:moveTo>
                <a:cubicBezTo>
                  <a:pt x="433" y="97"/>
                  <a:pt x="336" y="0"/>
                  <a:pt x="216" y="0"/>
                </a:cubicBezTo>
                <a:cubicBezTo>
                  <a:pt x="97" y="0"/>
                  <a:pt x="0" y="97"/>
                  <a:pt x="0" y="216"/>
                </a:cubicBezTo>
                <a:cubicBezTo>
                  <a:pt x="0" y="316"/>
                  <a:pt x="66" y="399"/>
                  <a:pt x="157" y="425"/>
                </a:cubicBezTo>
                <a:cubicBezTo>
                  <a:pt x="216" y="527"/>
                  <a:pt x="216" y="527"/>
                  <a:pt x="216" y="527"/>
                </a:cubicBezTo>
                <a:cubicBezTo>
                  <a:pt x="275" y="425"/>
                  <a:pt x="275" y="425"/>
                  <a:pt x="275" y="425"/>
                </a:cubicBezTo>
                <a:cubicBezTo>
                  <a:pt x="366" y="399"/>
                  <a:pt x="433" y="316"/>
                  <a:pt x="433" y="216"/>
                </a:cubicBez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DC9D175C-0E7E-40CB-92F0-EBA68804B5B4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2838286" y="3072329"/>
            <a:ext cx="562073" cy="553935"/>
          </a:xfrm>
          <a:custGeom>
            <a:avLst/>
            <a:gdLst>
              <a:gd name="T0" fmla="*/ 183 w 367"/>
              <a:gd name="T1" fmla="*/ 17 h 367"/>
              <a:gd name="T2" fmla="*/ 350 w 367"/>
              <a:gd name="T3" fmla="*/ 183 h 367"/>
              <a:gd name="T4" fmla="*/ 183 w 367"/>
              <a:gd name="T5" fmla="*/ 350 h 367"/>
              <a:gd name="T6" fmla="*/ 16 w 367"/>
              <a:gd name="T7" fmla="*/ 183 h 367"/>
              <a:gd name="T8" fmla="*/ 183 w 367"/>
              <a:gd name="T9" fmla="*/ 17 h 367"/>
              <a:gd name="T10" fmla="*/ 183 w 367"/>
              <a:gd name="T11" fmla="*/ 0 h 367"/>
              <a:gd name="T12" fmla="*/ 0 w 367"/>
              <a:gd name="T13" fmla="*/ 183 h 367"/>
              <a:gd name="T14" fmla="*/ 183 w 367"/>
              <a:gd name="T15" fmla="*/ 367 h 367"/>
              <a:gd name="T16" fmla="*/ 367 w 367"/>
              <a:gd name="T17" fmla="*/ 183 h 367"/>
              <a:gd name="T18" fmla="*/ 183 w 367"/>
              <a:gd name="T19" fmla="*/ 0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7" h="367">
                <a:moveTo>
                  <a:pt x="183" y="17"/>
                </a:moveTo>
                <a:cubicBezTo>
                  <a:pt x="275" y="17"/>
                  <a:pt x="350" y="91"/>
                  <a:pt x="350" y="183"/>
                </a:cubicBezTo>
                <a:cubicBezTo>
                  <a:pt x="350" y="275"/>
                  <a:pt x="275" y="350"/>
                  <a:pt x="183" y="350"/>
                </a:cubicBezTo>
                <a:cubicBezTo>
                  <a:pt x="91" y="350"/>
                  <a:pt x="16" y="275"/>
                  <a:pt x="16" y="183"/>
                </a:cubicBezTo>
                <a:cubicBezTo>
                  <a:pt x="16" y="91"/>
                  <a:pt x="91" y="17"/>
                  <a:pt x="183" y="17"/>
                </a:cubicBezTo>
                <a:moveTo>
                  <a:pt x="183" y="0"/>
                </a:moveTo>
                <a:cubicBezTo>
                  <a:pt x="82" y="0"/>
                  <a:pt x="0" y="82"/>
                  <a:pt x="0" y="183"/>
                </a:cubicBezTo>
                <a:cubicBezTo>
                  <a:pt x="0" y="285"/>
                  <a:pt x="82" y="367"/>
                  <a:pt x="183" y="367"/>
                </a:cubicBezTo>
                <a:cubicBezTo>
                  <a:pt x="285" y="367"/>
                  <a:pt x="367" y="285"/>
                  <a:pt x="367" y="183"/>
                </a:cubicBezTo>
                <a:cubicBezTo>
                  <a:pt x="367" y="82"/>
                  <a:pt x="285" y="0"/>
                  <a:pt x="183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" name="Rectangle 47">
            <a:extLst>
              <a:ext uri="{FF2B5EF4-FFF2-40B4-BE49-F238E27FC236}">
                <a16:creationId xmlns:a16="http://schemas.microsoft.com/office/drawing/2014/main" id="{A0BE0194-556E-483D-A67C-52CF314D703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983453" y="-652280"/>
            <a:ext cx="641825" cy="5747624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vert="vert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Évaluer la précision des prévisions de la croissance économique</a:t>
            </a:r>
          </a:p>
        </p:txBody>
      </p:sp>
      <p:sp>
        <p:nvSpPr>
          <p:cNvPr id="16" name="Freeform 48">
            <a:extLst>
              <a:ext uri="{FF2B5EF4-FFF2-40B4-BE49-F238E27FC236}">
                <a16:creationId xmlns:a16="http://schemas.microsoft.com/office/drawing/2014/main" id="{5BEAFEC6-F690-465B-842E-F363064DF293}"/>
              </a:ext>
            </a:extLst>
          </p:cNvPr>
          <p:cNvSpPr>
            <a:spLocks/>
          </p:cNvSpPr>
          <p:nvPr/>
        </p:nvSpPr>
        <p:spPr bwMode="auto">
          <a:xfrm rot="16200000">
            <a:off x="1735227" y="1744949"/>
            <a:ext cx="781812" cy="957379"/>
          </a:xfrm>
          <a:custGeom>
            <a:avLst/>
            <a:gdLst>
              <a:gd name="T0" fmla="*/ 433 w 433"/>
              <a:gd name="T1" fmla="*/ 216 h 527"/>
              <a:gd name="T2" fmla="*/ 217 w 433"/>
              <a:gd name="T3" fmla="*/ 0 h 527"/>
              <a:gd name="T4" fmla="*/ 0 w 433"/>
              <a:gd name="T5" fmla="*/ 216 h 527"/>
              <a:gd name="T6" fmla="*/ 157 w 433"/>
              <a:gd name="T7" fmla="*/ 425 h 527"/>
              <a:gd name="T8" fmla="*/ 217 w 433"/>
              <a:gd name="T9" fmla="*/ 527 h 527"/>
              <a:gd name="T10" fmla="*/ 276 w 433"/>
              <a:gd name="T11" fmla="*/ 425 h 527"/>
              <a:gd name="T12" fmla="*/ 433 w 433"/>
              <a:gd name="T13" fmla="*/ 216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3" h="527">
                <a:moveTo>
                  <a:pt x="433" y="216"/>
                </a:moveTo>
                <a:cubicBezTo>
                  <a:pt x="433" y="97"/>
                  <a:pt x="336" y="0"/>
                  <a:pt x="217" y="0"/>
                </a:cubicBezTo>
                <a:cubicBezTo>
                  <a:pt x="97" y="0"/>
                  <a:pt x="0" y="97"/>
                  <a:pt x="0" y="216"/>
                </a:cubicBezTo>
                <a:cubicBezTo>
                  <a:pt x="0" y="316"/>
                  <a:pt x="67" y="399"/>
                  <a:pt x="157" y="425"/>
                </a:cubicBezTo>
                <a:cubicBezTo>
                  <a:pt x="217" y="527"/>
                  <a:pt x="217" y="527"/>
                  <a:pt x="217" y="527"/>
                </a:cubicBezTo>
                <a:cubicBezTo>
                  <a:pt x="276" y="425"/>
                  <a:pt x="276" y="425"/>
                  <a:pt x="276" y="425"/>
                </a:cubicBezTo>
                <a:cubicBezTo>
                  <a:pt x="366" y="399"/>
                  <a:pt x="433" y="316"/>
                  <a:pt x="433" y="216"/>
                </a:cubicBezTo>
                <a:close/>
              </a:path>
            </a:pathLst>
          </a:custGeom>
          <a:solidFill>
            <a:srgbClr val="15608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7" name="Rectangle 53">
            <a:extLst>
              <a:ext uri="{FF2B5EF4-FFF2-40B4-BE49-F238E27FC236}">
                <a16:creationId xmlns:a16="http://schemas.microsoft.com/office/drawing/2014/main" id="{85525701-7C56-4A34-A484-549BDC273EA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989000" y="1588545"/>
            <a:ext cx="732327" cy="5747625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vert="vert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Apprécier l’effet du calendrier de publication </a:t>
            </a:r>
          </a:p>
        </p:txBody>
      </p:sp>
      <p:sp>
        <p:nvSpPr>
          <p:cNvPr id="18" name="Freeform 54">
            <a:extLst>
              <a:ext uri="{FF2B5EF4-FFF2-40B4-BE49-F238E27FC236}">
                <a16:creationId xmlns:a16="http://schemas.microsoft.com/office/drawing/2014/main" id="{FA8BCF3A-A8B4-4441-9D6E-56A82F8EC37C}"/>
              </a:ext>
            </a:extLst>
          </p:cNvPr>
          <p:cNvSpPr>
            <a:spLocks/>
          </p:cNvSpPr>
          <p:nvPr/>
        </p:nvSpPr>
        <p:spPr bwMode="auto">
          <a:xfrm rot="16200000">
            <a:off x="1762738" y="3992944"/>
            <a:ext cx="828390" cy="929886"/>
          </a:xfrm>
          <a:custGeom>
            <a:avLst/>
            <a:gdLst>
              <a:gd name="T0" fmla="*/ 433 w 433"/>
              <a:gd name="T1" fmla="*/ 217 h 528"/>
              <a:gd name="T2" fmla="*/ 216 w 433"/>
              <a:gd name="T3" fmla="*/ 0 h 528"/>
              <a:gd name="T4" fmla="*/ 0 w 433"/>
              <a:gd name="T5" fmla="*/ 217 h 528"/>
              <a:gd name="T6" fmla="*/ 157 w 433"/>
              <a:gd name="T7" fmla="*/ 425 h 528"/>
              <a:gd name="T8" fmla="*/ 216 w 433"/>
              <a:gd name="T9" fmla="*/ 528 h 528"/>
              <a:gd name="T10" fmla="*/ 275 w 433"/>
              <a:gd name="T11" fmla="*/ 425 h 528"/>
              <a:gd name="T12" fmla="*/ 433 w 433"/>
              <a:gd name="T13" fmla="*/ 217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3" h="528">
                <a:moveTo>
                  <a:pt x="433" y="217"/>
                </a:moveTo>
                <a:cubicBezTo>
                  <a:pt x="433" y="97"/>
                  <a:pt x="336" y="0"/>
                  <a:pt x="216" y="0"/>
                </a:cubicBezTo>
                <a:cubicBezTo>
                  <a:pt x="97" y="0"/>
                  <a:pt x="0" y="97"/>
                  <a:pt x="0" y="217"/>
                </a:cubicBezTo>
                <a:cubicBezTo>
                  <a:pt x="0" y="316"/>
                  <a:pt x="66" y="400"/>
                  <a:pt x="157" y="425"/>
                </a:cubicBezTo>
                <a:cubicBezTo>
                  <a:pt x="216" y="528"/>
                  <a:pt x="216" y="528"/>
                  <a:pt x="216" y="528"/>
                </a:cubicBezTo>
                <a:cubicBezTo>
                  <a:pt x="275" y="425"/>
                  <a:pt x="275" y="425"/>
                  <a:pt x="275" y="425"/>
                </a:cubicBezTo>
                <a:cubicBezTo>
                  <a:pt x="366" y="400"/>
                  <a:pt x="433" y="316"/>
                  <a:pt x="433" y="217"/>
                </a:cubicBezTo>
                <a:close/>
              </a:path>
            </a:pathLst>
          </a:custGeom>
          <a:solidFill>
            <a:srgbClr val="8A285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49D83D-4816-483C-B1C8-6583EB53DEA0}"/>
              </a:ext>
            </a:extLst>
          </p:cNvPr>
          <p:cNvSpPr/>
          <p:nvPr/>
        </p:nvSpPr>
        <p:spPr>
          <a:xfrm>
            <a:off x="2912892" y="5349861"/>
            <a:ext cx="3746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Bebas" pitchFamily="2" charset="0"/>
              </a:rPr>
              <a:t>4</a:t>
            </a:r>
            <a:endParaRPr lang="id-ID" sz="2800" b="1" dirty="0">
              <a:solidFill>
                <a:schemeClr val="bg2"/>
              </a:solidFill>
              <a:latin typeface="Bebas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1B8A20-FCFA-47C5-82AA-AC3689029652}"/>
              </a:ext>
            </a:extLst>
          </p:cNvPr>
          <p:cNvSpPr/>
          <p:nvPr/>
        </p:nvSpPr>
        <p:spPr>
          <a:xfrm>
            <a:off x="3052019" y="3087685"/>
            <a:ext cx="155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Bebas" pitchFamily="2" charset="0"/>
              </a:rPr>
              <a:t>2</a:t>
            </a:r>
            <a:endParaRPr lang="id-ID" sz="2400" b="1" dirty="0">
              <a:solidFill>
                <a:schemeClr val="bg2"/>
              </a:solidFill>
              <a:latin typeface="Bebas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B82F85-9344-43BF-B345-878E8D0B26A3}"/>
              </a:ext>
            </a:extLst>
          </p:cNvPr>
          <p:cNvSpPr/>
          <p:nvPr/>
        </p:nvSpPr>
        <p:spPr>
          <a:xfrm>
            <a:off x="1859903" y="1942791"/>
            <a:ext cx="367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Bebas" pitchFamily="2" charset="0"/>
              </a:rPr>
              <a:t>1</a:t>
            </a:r>
            <a:endParaRPr lang="id-ID" sz="2800" b="1" dirty="0">
              <a:solidFill>
                <a:schemeClr val="bg2"/>
              </a:solidFill>
              <a:latin typeface="Bebas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EB9072-5C09-4875-9574-2291858F19E7}"/>
              </a:ext>
            </a:extLst>
          </p:cNvPr>
          <p:cNvSpPr/>
          <p:nvPr/>
        </p:nvSpPr>
        <p:spPr>
          <a:xfrm>
            <a:off x="1852161" y="4204100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Bebas" pitchFamily="2" charset="0"/>
              </a:rPr>
              <a:t> 3</a:t>
            </a:r>
            <a:endParaRPr lang="id-ID" sz="2800" b="1" dirty="0">
              <a:solidFill>
                <a:schemeClr val="bg2"/>
              </a:solidFill>
              <a:latin typeface="Bebas" pitchFamily="2" charset="0"/>
            </a:endParaRPr>
          </a:p>
        </p:txBody>
      </p:sp>
      <p:sp>
        <p:nvSpPr>
          <p:cNvPr id="23" name="Freeform 46">
            <a:extLst>
              <a:ext uri="{FF2B5EF4-FFF2-40B4-BE49-F238E27FC236}">
                <a16:creationId xmlns:a16="http://schemas.microsoft.com/office/drawing/2014/main" id="{CC55B81D-EFDF-4019-90B5-1314D9D91B00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1765540" y="1932818"/>
            <a:ext cx="562073" cy="553935"/>
          </a:xfrm>
          <a:custGeom>
            <a:avLst/>
            <a:gdLst>
              <a:gd name="T0" fmla="*/ 183 w 367"/>
              <a:gd name="T1" fmla="*/ 17 h 367"/>
              <a:gd name="T2" fmla="*/ 350 w 367"/>
              <a:gd name="T3" fmla="*/ 183 h 367"/>
              <a:gd name="T4" fmla="*/ 183 w 367"/>
              <a:gd name="T5" fmla="*/ 350 h 367"/>
              <a:gd name="T6" fmla="*/ 16 w 367"/>
              <a:gd name="T7" fmla="*/ 183 h 367"/>
              <a:gd name="T8" fmla="*/ 183 w 367"/>
              <a:gd name="T9" fmla="*/ 17 h 367"/>
              <a:gd name="T10" fmla="*/ 183 w 367"/>
              <a:gd name="T11" fmla="*/ 0 h 367"/>
              <a:gd name="T12" fmla="*/ 0 w 367"/>
              <a:gd name="T13" fmla="*/ 183 h 367"/>
              <a:gd name="T14" fmla="*/ 183 w 367"/>
              <a:gd name="T15" fmla="*/ 367 h 367"/>
              <a:gd name="T16" fmla="*/ 367 w 367"/>
              <a:gd name="T17" fmla="*/ 183 h 367"/>
              <a:gd name="T18" fmla="*/ 183 w 367"/>
              <a:gd name="T19" fmla="*/ 0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7" h="367">
                <a:moveTo>
                  <a:pt x="183" y="17"/>
                </a:moveTo>
                <a:cubicBezTo>
                  <a:pt x="275" y="17"/>
                  <a:pt x="350" y="91"/>
                  <a:pt x="350" y="183"/>
                </a:cubicBezTo>
                <a:cubicBezTo>
                  <a:pt x="350" y="275"/>
                  <a:pt x="275" y="350"/>
                  <a:pt x="183" y="350"/>
                </a:cubicBezTo>
                <a:cubicBezTo>
                  <a:pt x="91" y="350"/>
                  <a:pt x="16" y="275"/>
                  <a:pt x="16" y="183"/>
                </a:cubicBezTo>
                <a:cubicBezTo>
                  <a:pt x="16" y="91"/>
                  <a:pt x="91" y="17"/>
                  <a:pt x="183" y="17"/>
                </a:cubicBezTo>
                <a:moveTo>
                  <a:pt x="183" y="0"/>
                </a:moveTo>
                <a:cubicBezTo>
                  <a:pt x="82" y="0"/>
                  <a:pt x="0" y="82"/>
                  <a:pt x="0" y="183"/>
                </a:cubicBezTo>
                <a:cubicBezTo>
                  <a:pt x="0" y="285"/>
                  <a:pt x="82" y="367"/>
                  <a:pt x="183" y="367"/>
                </a:cubicBezTo>
                <a:cubicBezTo>
                  <a:pt x="285" y="367"/>
                  <a:pt x="367" y="285"/>
                  <a:pt x="367" y="183"/>
                </a:cubicBezTo>
                <a:cubicBezTo>
                  <a:pt x="367" y="82"/>
                  <a:pt x="285" y="0"/>
                  <a:pt x="183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4" name="Freeform 46">
            <a:extLst>
              <a:ext uri="{FF2B5EF4-FFF2-40B4-BE49-F238E27FC236}">
                <a16:creationId xmlns:a16="http://schemas.microsoft.com/office/drawing/2014/main" id="{18462A86-8915-4D82-9C50-2EACD53B484B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1805783" y="4196363"/>
            <a:ext cx="562073" cy="553935"/>
          </a:xfrm>
          <a:custGeom>
            <a:avLst/>
            <a:gdLst>
              <a:gd name="T0" fmla="*/ 183 w 367"/>
              <a:gd name="T1" fmla="*/ 17 h 367"/>
              <a:gd name="T2" fmla="*/ 350 w 367"/>
              <a:gd name="T3" fmla="*/ 183 h 367"/>
              <a:gd name="T4" fmla="*/ 183 w 367"/>
              <a:gd name="T5" fmla="*/ 350 h 367"/>
              <a:gd name="T6" fmla="*/ 16 w 367"/>
              <a:gd name="T7" fmla="*/ 183 h 367"/>
              <a:gd name="T8" fmla="*/ 183 w 367"/>
              <a:gd name="T9" fmla="*/ 17 h 367"/>
              <a:gd name="T10" fmla="*/ 183 w 367"/>
              <a:gd name="T11" fmla="*/ 0 h 367"/>
              <a:gd name="T12" fmla="*/ 0 w 367"/>
              <a:gd name="T13" fmla="*/ 183 h 367"/>
              <a:gd name="T14" fmla="*/ 183 w 367"/>
              <a:gd name="T15" fmla="*/ 367 h 367"/>
              <a:gd name="T16" fmla="*/ 367 w 367"/>
              <a:gd name="T17" fmla="*/ 183 h 367"/>
              <a:gd name="T18" fmla="*/ 183 w 367"/>
              <a:gd name="T19" fmla="*/ 0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7" h="367">
                <a:moveTo>
                  <a:pt x="183" y="17"/>
                </a:moveTo>
                <a:cubicBezTo>
                  <a:pt x="275" y="17"/>
                  <a:pt x="350" y="91"/>
                  <a:pt x="350" y="183"/>
                </a:cubicBezTo>
                <a:cubicBezTo>
                  <a:pt x="350" y="275"/>
                  <a:pt x="275" y="350"/>
                  <a:pt x="183" y="350"/>
                </a:cubicBezTo>
                <a:cubicBezTo>
                  <a:pt x="91" y="350"/>
                  <a:pt x="16" y="275"/>
                  <a:pt x="16" y="183"/>
                </a:cubicBezTo>
                <a:cubicBezTo>
                  <a:pt x="16" y="91"/>
                  <a:pt x="91" y="17"/>
                  <a:pt x="183" y="17"/>
                </a:cubicBezTo>
                <a:moveTo>
                  <a:pt x="183" y="0"/>
                </a:moveTo>
                <a:cubicBezTo>
                  <a:pt x="82" y="0"/>
                  <a:pt x="0" y="82"/>
                  <a:pt x="0" y="183"/>
                </a:cubicBezTo>
                <a:cubicBezTo>
                  <a:pt x="0" y="285"/>
                  <a:pt x="82" y="367"/>
                  <a:pt x="183" y="367"/>
                </a:cubicBezTo>
                <a:cubicBezTo>
                  <a:pt x="285" y="367"/>
                  <a:pt x="367" y="285"/>
                  <a:pt x="367" y="183"/>
                </a:cubicBezTo>
                <a:cubicBezTo>
                  <a:pt x="367" y="82"/>
                  <a:pt x="285" y="0"/>
                  <a:pt x="183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219FF97-2DB2-49F3-BFA9-4A2000748C1B}"/>
              </a:ext>
            </a:extLst>
          </p:cNvPr>
          <p:cNvSpPr txBox="1"/>
          <p:nvPr/>
        </p:nvSpPr>
        <p:spPr>
          <a:xfrm>
            <a:off x="5450090" y="805333"/>
            <a:ext cx="6483573" cy="442674"/>
          </a:xfrm>
          <a:prstGeom prst="roundRect">
            <a:avLst/>
          </a:prstGeom>
          <a:solidFill>
            <a:srgbClr val="CC2C4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Les dimensions de la performance des prévisions </a:t>
            </a:r>
          </a:p>
        </p:txBody>
      </p:sp>
    </p:spTree>
    <p:extLst>
      <p:ext uri="{BB962C8B-B14F-4D97-AF65-F5344CB8AC3E}">
        <p14:creationId xmlns:p14="http://schemas.microsoft.com/office/powerpoint/2010/main" val="350307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4F3B9-D466-0DEA-BF9F-07B93DC51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6A64D88-EADE-6BB2-A087-3D840B02B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BD565A0-5E0F-FCCF-37AD-7426F5A52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0ACF622-0561-1F76-9081-99BADFBD7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6CAA0A-3D2E-406F-B6A9-DE1BD5CF832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42847"/>
          <a:stretch/>
        </p:blipFill>
        <p:spPr>
          <a:xfrm>
            <a:off x="256478" y="1469572"/>
            <a:ext cx="6591362" cy="53884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D778D3-7983-6331-16EC-62110ED09A0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6975" r="21426"/>
          <a:stretch/>
        </p:blipFill>
        <p:spPr>
          <a:xfrm>
            <a:off x="6852042" y="1469478"/>
            <a:ext cx="1669007" cy="53884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788FBA-6F2E-AB4C-1FED-547EEF4149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1430" y="1469478"/>
            <a:ext cx="1666562" cy="53885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FBBE91-DA71-48B3-8040-CB2FD2DF5787}"/>
              </a:ext>
            </a:extLst>
          </p:cNvPr>
          <p:cNvSpPr/>
          <p:nvPr/>
        </p:nvSpPr>
        <p:spPr>
          <a:xfrm>
            <a:off x="4511534" y="1710526"/>
            <a:ext cx="2326640" cy="304800"/>
          </a:xfrm>
          <a:prstGeom prst="rect">
            <a:avLst/>
          </a:prstGeom>
          <a:noFill/>
          <a:ln w="38100">
            <a:solidFill>
              <a:srgbClr val="CC2C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AEB314-E897-4BBF-ACEA-53E1B722A4FB}"/>
              </a:ext>
            </a:extLst>
          </p:cNvPr>
          <p:cNvSpPr/>
          <p:nvPr/>
        </p:nvSpPr>
        <p:spPr>
          <a:xfrm>
            <a:off x="4511534" y="4277360"/>
            <a:ext cx="2326640" cy="304800"/>
          </a:xfrm>
          <a:prstGeom prst="rect">
            <a:avLst/>
          </a:prstGeom>
          <a:noFill/>
          <a:ln w="38100">
            <a:solidFill>
              <a:srgbClr val="CC2C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CEA4030-1CEA-4DA9-B00A-CC4583D3EC73}"/>
              </a:ext>
            </a:extLst>
          </p:cNvPr>
          <p:cNvSpPr txBox="1"/>
          <p:nvPr/>
        </p:nvSpPr>
        <p:spPr>
          <a:xfrm>
            <a:off x="5450090" y="805333"/>
            <a:ext cx="6483573" cy="442674"/>
          </a:xfrm>
          <a:prstGeom prst="roundRect">
            <a:avLst/>
          </a:prstGeom>
          <a:solidFill>
            <a:srgbClr val="CC2C4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L’effet de l’horizon de prévision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F9DE62-2E7E-4BD1-833D-1EF81D3164D5}"/>
              </a:ext>
            </a:extLst>
          </p:cNvPr>
          <p:cNvSpPr/>
          <p:nvPr/>
        </p:nvSpPr>
        <p:spPr>
          <a:xfrm>
            <a:off x="6952959" y="2217025"/>
            <a:ext cx="1424269" cy="44267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11BFE1-7CEC-46BF-8629-C0498E04563B}"/>
              </a:ext>
            </a:extLst>
          </p:cNvPr>
          <p:cNvSpPr/>
          <p:nvPr/>
        </p:nvSpPr>
        <p:spPr>
          <a:xfrm>
            <a:off x="6974410" y="3207663"/>
            <a:ext cx="1424270" cy="44267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BE5290-A639-466A-A91C-FBA3D5E07569}"/>
              </a:ext>
            </a:extLst>
          </p:cNvPr>
          <p:cNvSpPr/>
          <p:nvPr/>
        </p:nvSpPr>
        <p:spPr>
          <a:xfrm>
            <a:off x="6952959" y="4707985"/>
            <a:ext cx="1424269" cy="44267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13EFA8-3BD3-4424-8A23-151BA376A251}"/>
              </a:ext>
            </a:extLst>
          </p:cNvPr>
          <p:cNvSpPr/>
          <p:nvPr/>
        </p:nvSpPr>
        <p:spPr>
          <a:xfrm>
            <a:off x="6974410" y="5762701"/>
            <a:ext cx="1424270" cy="46537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63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2ED90-6C59-E876-B061-E571D8388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7BAD4B9-2893-D0C8-0F4A-4E10B6B90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87F580D-69AB-19E3-C6E0-B67CE4254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7E4F238-101A-6F2D-77E0-23374F855A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6393867"/>
              </p:ext>
            </p:extLst>
          </p:nvPr>
        </p:nvGraphicFramePr>
        <p:xfrm>
          <a:off x="566360" y="1554480"/>
          <a:ext cx="5169084" cy="4620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2E75CD58-2D8C-EF29-1575-007D39FB4FDF}"/>
              </a:ext>
            </a:extLst>
          </p:cNvPr>
          <p:cNvSpPr txBox="1">
            <a:spLocks/>
          </p:cNvSpPr>
          <p:nvPr/>
        </p:nvSpPr>
        <p:spPr>
          <a:xfrm>
            <a:off x="1838643" y="6074179"/>
            <a:ext cx="1043203" cy="622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rgbClr val="CC2C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EAM</a:t>
            </a:r>
          </a:p>
        </p:txBody>
      </p:sp>
      <p:graphicFrame>
        <p:nvGraphicFramePr>
          <p:cNvPr id="11" name="Chart 2">
            <a:extLst>
              <a:ext uri="{FF2B5EF4-FFF2-40B4-BE49-F238E27FC236}">
                <a16:creationId xmlns:a16="http://schemas.microsoft.com/office/drawing/2014/main" id="{220C414A-B50B-4CA0-8F69-B43262FF25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0663475"/>
              </p:ext>
            </p:extLst>
          </p:nvPr>
        </p:nvGraphicFramePr>
        <p:xfrm>
          <a:off x="5865541" y="1554479"/>
          <a:ext cx="5839522" cy="4620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3AD75575-51DA-448A-A956-2C454FDD086D}"/>
              </a:ext>
            </a:extLst>
          </p:cNvPr>
          <p:cNvSpPr txBox="1">
            <a:spLocks/>
          </p:cNvSpPr>
          <p:nvPr/>
        </p:nvSpPr>
        <p:spPr>
          <a:xfrm>
            <a:off x="8708016" y="6074179"/>
            <a:ext cx="1043203" cy="622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rgbClr val="CC2C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EE037B0-EE7E-43C1-A367-0A31AB2D54F6}"/>
              </a:ext>
            </a:extLst>
          </p:cNvPr>
          <p:cNvSpPr txBox="1"/>
          <p:nvPr/>
        </p:nvSpPr>
        <p:spPr>
          <a:xfrm>
            <a:off x="5378384" y="805333"/>
            <a:ext cx="6483573" cy="442674"/>
          </a:xfrm>
          <a:prstGeom prst="roundRect">
            <a:avLst/>
          </a:prstGeom>
          <a:solidFill>
            <a:srgbClr val="CC2C4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L’effet de calendrier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C33405-A76B-4E74-95F3-3EC5D681A2B4}"/>
              </a:ext>
            </a:extLst>
          </p:cNvPr>
          <p:cNvSpPr/>
          <p:nvPr/>
        </p:nvSpPr>
        <p:spPr>
          <a:xfrm>
            <a:off x="1311134" y="1686560"/>
            <a:ext cx="2326640" cy="386080"/>
          </a:xfrm>
          <a:prstGeom prst="rect">
            <a:avLst/>
          </a:prstGeom>
          <a:noFill/>
          <a:ln w="38100">
            <a:solidFill>
              <a:srgbClr val="CC2C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475F25-1F58-4FDF-A325-F831BB886E98}"/>
              </a:ext>
            </a:extLst>
          </p:cNvPr>
          <p:cNvSpPr/>
          <p:nvPr/>
        </p:nvSpPr>
        <p:spPr>
          <a:xfrm>
            <a:off x="1087614" y="3671865"/>
            <a:ext cx="2550160" cy="386080"/>
          </a:xfrm>
          <a:prstGeom prst="rect">
            <a:avLst/>
          </a:prstGeom>
          <a:noFill/>
          <a:ln w="38100">
            <a:solidFill>
              <a:srgbClr val="CC2C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384B45-649B-4684-A575-C9D8DF2EC916}"/>
              </a:ext>
            </a:extLst>
          </p:cNvPr>
          <p:cNvSpPr/>
          <p:nvPr/>
        </p:nvSpPr>
        <p:spPr>
          <a:xfrm>
            <a:off x="6480218" y="1686560"/>
            <a:ext cx="3271001" cy="386080"/>
          </a:xfrm>
          <a:prstGeom prst="rect">
            <a:avLst/>
          </a:prstGeom>
          <a:noFill/>
          <a:ln w="38100">
            <a:solidFill>
              <a:srgbClr val="CC2C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6D3C6D-B43E-4680-B472-DB122183868C}"/>
              </a:ext>
            </a:extLst>
          </p:cNvPr>
          <p:cNvSpPr/>
          <p:nvPr/>
        </p:nvSpPr>
        <p:spPr>
          <a:xfrm>
            <a:off x="6480217" y="3576320"/>
            <a:ext cx="3271001" cy="481625"/>
          </a:xfrm>
          <a:prstGeom prst="rect">
            <a:avLst/>
          </a:prstGeom>
          <a:noFill/>
          <a:ln w="38100">
            <a:solidFill>
              <a:srgbClr val="CC2C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8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8605F-BBD9-B7B8-B63D-D4EA11B4E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C977901-DC5D-D048-ABE2-CB5ABEB23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E1C7A22-2C24-9E31-47B0-A04B04250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86EA884-60F1-B9DB-E6F7-248A15584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44FAA10-217E-57C1-39C4-93D5CAEF5D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600" y="1838960"/>
            <a:ext cx="11961231" cy="379608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D78D507-275A-4A67-A9F3-8C34BAB2BFAC}"/>
              </a:ext>
            </a:extLst>
          </p:cNvPr>
          <p:cNvSpPr txBox="1"/>
          <p:nvPr/>
        </p:nvSpPr>
        <p:spPr>
          <a:xfrm>
            <a:off x="5378384" y="805333"/>
            <a:ext cx="6483573" cy="442674"/>
          </a:xfrm>
          <a:prstGeom prst="roundRect">
            <a:avLst/>
          </a:prstGeom>
          <a:solidFill>
            <a:srgbClr val="CC2C4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Prévoir en temps de crise</a:t>
            </a:r>
          </a:p>
        </p:txBody>
      </p:sp>
    </p:spTree>
    <p:extLst>
      <p:ext uri="{BB962C8B-B14F-4D97-AF65-F5344CB8AC3E}">
        <p14:creationId xmlns:p14="http://schemas.microsoft.com/office/powerpoint/2010/main" val="3951194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B7289-8DC1-A943-6A27-497E3BD03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7C9C333-39DD-7230-51F2-36B5B21A5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836DDA7-1A36-BFC7-70E6-EF0AFAE14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462DA29-0FDD-B8A2-003E-DAD213ECF2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3D7B8A2-BE0C-0BF7-CD3D-B054FA36E4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971041"/>
            <a:ext cx="12062831" cy="379166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8F9829A-11CF-4594-8524-376177284C2B}"/>
              </a:ext>
            </a:extLst>
          </p:cNvPr>
          <p:cNvSpPr txBox="1"/>
          <p:nvPr/>
        </p:nvSpPr>
        <p:spPr>
          <a:xfrm>
            <a:off x="5378384" y="805333"/>
            <a:ext cx="6483573" cy="442674"/>
          </a:xfrm>
          <a:prstGeom prst="roundRect">
            <a:avLst/>
          </a:prstGeom>
          <a:solidFill>
            <a:srgbClr val="CC2C4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Prévoir en temps de crise</a:t>
            </a:r>
          </a:p>
        </p:txBody>
      </p:sp>
    </p:spTree>
    <p:extLst>
      <p:ext uri="{BB962C8B-B14F-4D97-AF65-F5344CB8AC3E}">
        <p14:creationId xmlns:p14="http://schemas.microsoft.com/office/powerpoint/2010/main" val="3718542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524CF-74D4-F773-549E-4AF3DC142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0A3B7EE-B7DE-20FF-98F9-6C5ACB9FE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718BFDF-DFD8-CC30-EA9B-86FEEBF5F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BBC5A23-2513-3E48-3079-60815C812B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7788836"/>
              </p:ext>
            </p:extLst>
          </p:nvPr>
        </p:nvGraphicFramePr>
        <p:xfrm>
          <a:off x="561278" y="1452880"/>
          <a:ext cx="5534721" cy="4680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2D2E42C8-0D08-AFD6-393A-392E0262D2CE}"/>
              </a:ext>
            </a:extLst>
          </p:cNvPr>
          <p:cNvSpPr txBox="1">
            <a:spLocks/>
          </p:cNvSpPr>
          <p:nvPr/>
        </p:nvSpPr>
        <p:spPr>
          <a:xfrm>
            <a:off x="2629300" y="6133671"/>
            <a:ext cx="1043203" cy="622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rgbClr val="CC2C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EAM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51B42AF-0315-2A26-639E-B055D5E8BA8D}"/>
              </a:ext>
            </a:extLst>
          </p:cNvPr>
          <p:cNvSpPr txBox="1">
            <a:spLocks/>
          </p:cNvSpPr>
          <p:nvPr/>
        </p:nvSpPr>
        <p:spPr>
          <a:xfrm>
            <a:off x="8708017" y="6133671"/>
            <a:ext cx="1043203" cy="622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rgbClr val="CC2C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</a:p>
        </p:txBody>
      </p:sp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02B83D67-591D-4ED0-9287-F5AEEB776B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1541022"/>
              </p:ext>
            </p:extLst>
          </p:nvPr>
        </p:nvGraphicFramePr>
        <p:xfrm>
          <a:off x="6719977" y="1686560"/>
          <a:ext cx="5397500" cy="4524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A5DFBB29-D7D4-468A-AD51-D97A93E3D6C6}"/>
              </a:ext>
            </a:extLst>
          </p:cNvPr>
          <p:cNvSpPr txBox="1"/>
          <p:nvPr/>
        </p:nvSpPr>
        <p:spPr>
          <a:xfrm>
            <a:off x="5378384" y="805333"/>
            <a:ext cx="6483573" cy="442674"/>
          </a:xfrm>
          <a:prstGeom prst="roundRect">
            <a:avLst/>
          </a:prstGeom>
          <a:solidFill>
            <a:srgbClr val="CC2C4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Prévoir en temps de crise</a:t>
            </a:r>
          </a:p>
        </p:txBody>
      </p:sp>
    </p:spTree>
    <p:extLst>
      <p:ext uri="{BB962C8B-B14F-4D97-AF65-F5344CB8AC3E}">
        <p14:creationId xmlns:p14="http://schemas.microsoft.com/office/powerpoint/2010/main" val="327646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1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0F7EA-102D-5E0F-F711-4CED8DC2E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43111AB-3CE6-7833-1D18-D1920888A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A6E21EE-6CFB-385D-2F50-23CA6F720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103" y="588462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EFA3E80-19DE-3633-790E-E455F5E06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3974F3F-B3AD-3B7E-3C48-A4DC753927F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9000"/>
          </a:blip>
          <a:stretch>
            <a:fillRect/>
          </a:stretch>
        </p:blipFill>
        <p:spPr>
          <a:xfrm>
            <a:off x="6456557" y="-606502"/>
            <a:ext cx="6369204" cy="636920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5B7521C-5412-85F3-1449-A14F7910E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974" y="752707"/>
            <a:ext cx="7621188" cy="622955"/>
          </a:xfrm>
        </p:spPr>
        <p:txBody>
          <a:bodyPr>
            <a:normAutofit/>
          </a:bodyPr>
          <a:lstStyle/>
          <a:p>
            <a:r>
              <a:rPr lang="fr-FR" sz="2800" b="1" noProof="0" dirty="0">
                <a:solidFill>
                  <a:srgbClr val="CC2C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295F5407-8038-4E46-94EC-DFEDE8EE452C}"/>
              </a:ext>
            </a:extLst>
          </p:cNvPr>
          <p:cNvSpPr txBox="1"/>
          <p:nvPr/>
        </p:nvSpPr>
        <p:spPr>
          <a:xfrm>
            <a:off x="-8227" y="3845667"/>
            <a:ext cx="449981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Une meilleure performance pour les institutions nationales, même en période d’incertitude et de forte volatilité ;</a:t>
            </a:r>
          </a:p>
        </p:txBody>
      </p:sp>
      <p:cxnSp>
        <p:nvCxnSpPr>
          <p:cNvPr id="11" name="Straight Connector 18">
            <a:extLst>
              <a:ext uri="{FF2B5EF4-FFF2-40B4-BE49-F238E27FC236}">
                <a16:creationId xmlns:a16="http://schemas.microsoft.com/office/drawing/2014/main" id="{E99ED4A4-19C4-4E90-89E0-F912AA7E369B}"/>
              </a:ext>
            </a:extLst>
          </p:cNvPr>
          <p:cNvCxnSpPr/>
          <p:nvPr/>
        </p:nvCxnSpPr>
        <p:spPr>
          <a:xfrm>
            <a:off x="5896766" y="4309092"/>
            <a:ext cx="0" cy="972000"/>
          </a:xfrm>
          <a:prstGeom prst="line">
            <a:avLst/>
          </a:prstGeom>
          <a:ln w="22225">
            <a:solidFill>
              <a:schemeClr val="tx1">
                <a:lumMod val="40000"/>
                <a:lumOff val="60000"/>
              </a:schemeClr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9">
            <a:extLst>
              <a:ext uri="{FF2B5EF4-FFF2-40B4-BE49-F238E27FC236}">
                <a16:creationId xmlns:a16="http://schemas.microsoft.com/office/drawing/2014/main" id="{CD58A73D-A9E4-461C-848D-CFB37C1CF2F3}"/>
              </a:ext>
            </a:extLst>
          </p:cNvPr>
          <p:cNvSpPr/>
          <p:nvPr/>
        </p:nvSpPr>
        <p:spPr>
          <a:xfrm>
            <a:off x="5830502" y="5328590"/>
            <a:ext cx="84841" cy="74403"/>
          </a:xfrm>
          <a:prstGeom prst="ellipse">
            <a:avLst/>
          </a:prstGeom>
          <a:solidFill>
            <a:schemeClr val="accent6"/>
          </a:solidFill>
          <a:ln w="2222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cxnSp>
        <p:nvCxnSpPr>
          <p:cNvPr id="13" name="Straight Connector 20">
            <a:extLst>
              <a:ext uri="{FF2B5EF4-FFF2-40B4-BE49-F238E27FC236}">
                <a16:creationId xmlns:a16="http://schemas.microsoft.com/office/drawing/2014/main" id="{503E4650-89D8-4B61-B30F-C4BEA3B61400}"/>
              </a:ext>
            </a:extLst>
          </p:cNvPr>
          <p:cNvCxnSpPr/>
          <p:nvPr/>
        </p:nvCxnSpPr>
        <p:spPr>
          <a:xfrm>
            <a:off x="5890529" y="5413431"/>
            <a:ext cx="393569" cy="0"/>
          </a:xfrm>
          <a:prstGeom prst="line">
            <a:avLst/>
          </a:prstGeom>
          <a:ln w="22225">
            <a:solidFill>
              <a:schemeClr val="tx1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5">
            <a:extLst>
              <a:ext uri="{FF2B5EF4-FFF2-40B4-BE49-F238E27FC236}">
                <a16:creationId xmlns:a16="http://schemas.microsoft.com/office/drawing/2014/main" id="{161E6C8A-6AA3-485D-B59C-06AC1E1D8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951" y="4005336"/>
            <a:ext cx="644081" cy="672275"/>
          </a:xfrm>
          <a:prstGeom prst="ellipse">
            <a:avLst/>
          </a:prstGeom>
          <a:solidFill>
            <a:srgbClr val="8A285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ACF75F46-7490-4619-9678-337563686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041" y="5033362"/>
            <a:ext cx="650332" cy="65163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D32CDD-BCF3-4AB8-9781-06941DA41946}"/>
              </a:ext>
            </a:extLst>
          </p:cNvPr>
          <p:cNvSpPr/>
          <p:nvPr/>
        </p:nvSpPr>
        <p:spPr>
          <a:xfrm>
            <a:off x="7293721" y="4628730"/>
            <a:ext cx="4885655" cy="14773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qualité des prévisions observée reflète l’expertise technique du capital humain au sein de ces organismes nationaux et témoigne d’une bonne connaissance des spécificités de l’économie nationale.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504B28-7F9A-4813-9209-F66F33E78871}"/>
              </a:ext>
            </a:extLst>
          </p:cNvPr>
          <p:cNvSpPr/>
          <p:nvPr/>
        </p:nvSpPr>
        <p:spPr>
          <a:xfrm>
            <a:off x="7214284" y="2601912"/>
            <a:ext cx="4571523" cy="12875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HCP se distingue par une constance appréciable dans la fiabilité et la précision de ses prévisions économiques ;</a:t>
            </a:r>
          </a:p>
        </p:txBody>
      </p:sp>
      <p:sp>
        <p:nvSpPr>
          <p:cNvPr id="20" name="Oval 6">
            <a:extLst>
              <a:ext uri="{FF2B5EF4-FFF2-40B4-BE49-F238E27FC236}">
                <a16:creationId xmlns:a16="http://schemas.microsoft.com/office/drawing/2014/main" id="{212E0D77-CEF3-495C-A8A2-181DD07EFE90}"/>
              </a:ext>
            </a:extLst>
          </p:cNvPr>
          <p:cNvSpPr/>
          <p:nvPr/>
        </p:nvSpPr>
        <p:spPr>
          <a:xfrm>
            <a:off x="5848107" y="2188285"/>
            <a:ext cx="84842" cy="84842"/>
          </a:xfrm>
          <a:prstGeom prst="ellipse">
            <a:avLst/>
          </a:prstGeom>
          <a:solidFill>
            <a:schemeClr val="accent3"/>
          </a:solidFill>
          <a:ln w="2222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cxnSp>
        <p:nvCxnSpPr>
          <p:cNvPr id="21" name="Straight Connector 7">
            <a:extLst>
              <a:ext uri="{FF2B5EF4-FFF2-40B4-BE49-F238E27FC236}">
                <a16:creationId xmlns:a16="http://schemas.microsoft.com/office/drawing/2014/main" id="{8C262154-4102-46A2-BFB8-E3CC134E331E}"/>
              </a:ext>
            </a:extLst>
          </p:cNvPr>
          <p:cNvCxnSpPr/>
          <p:nvPr/>
        </p:nvCxnSpPr>
        <p:spPr>
          <a:xfrm>
            <a:off x="5454540" y="2230706"/>
            <a:ext cx="393569" cy="0"/>
          </a:xfrm>
          <a:prstGeom prst="line">
            <a:avLst/>
          </a:prstGeom>
          <a:ln w="22225">
            <a:solidFill>
              <a:schemeClr val="tx1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8">
            <a:extLst>
              <a:ext uri="{FF2B5EF4-FFF2-40B4-BE49-F238E27FC236}">
                <a16:creationId xmlns:a16="http://schemas.microsoft.com/office/drawing/2014/main" id="{3A0D49EC-009D-4926-86DB-1BD89AC68746}"/>
              </a:ext>
            </a:extLst>
          </p:cNvPr>
          <p:cNvCxnSpPr/>
          <p:nvPr/>
        </p:nvCxnSpPr>
        <p:spPr>
          <a:xfrm>
            <a:off x="5890528" y="2280787"/>
            <a:ext cx="0" cy="972000"/>
          </a:xfrm>
          <a:prstGeom prst="line">
            <a:avLst/>
          </a:prstGeom>
          <a:ln w="22225">
            <a:solidFill>
              <a:schemeClr val="tx1">
                <a:lumMod val="40000"/>
                <a:lumOff val="60000"/>
              </a:schemeClr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0">
            <a:extLst>
              <a:ext uri="{FF2B5EF4-FFF2-40B4-BE49-F238E27FC236}">
                <a16:creationId xmlns:a16="http://schemas.microsoft.com/office/drawing/2014/main" id="{0DDAC1D0-532C-4410-B942-6583394B4FE9}"/>
              </a:ext>
            </a:extLst>
          </p:cNvPr>
          <p:cNvCxnSpPr/>
          <p:nvPr/>
        </p:nvCxnSpPr>
        <p:spPr>
          <a:xfrm>
            <a:off x="5932950" y="3270926"/>
            <a:ext cx="393569" cy="0"/>
          </a:xfrm>
          <a:prstGeom prst="line">
            <a:avLst/>
          </a:prstGeom>
          <a:ln w="22225">
            <a:solidFill>
              <a:schemeClr val="tx1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2">
            <a:extLst>
              <a:ext uri="{FF2B5EF4-FFF2-40B4-BE49-F238E27FC236}">
                <a16:creationId xmlns:a16="http://schemas.microsoft.com/office/drawing/2014/main" id="{FBECC408-E9A7-4483-A77A-6F415C75A302}"/>
              </a:ext>
            </a:extLst>
          </p:cNvPr>
          <p:cNvSpPr txBox="1"/>
          <p:nvPr/>
        </p:nvSpPr>
        <p:spPr>
          <a:xfrm>
            <a:off x="42568" y="1753054"/>
            <a:ext cx="44880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 prévisions économiques sont des outils d’éclairage et d’orientation incontournable ;</a:t>
            </a:r>
          </a:p>
        </p:txBody>
      </p:sp>
      <p:cxnSp>
        <p:nvCxnSpPr>
          <p:cNvPr id="25" name="Straight Connector 13">
            <a:extLst>
              <a:ext uri="{FF2B5EF4-FFF2-40B4-BE49-F238E27FC236}">
                <a16:creationId xmlns:a16="http://schemas.microsoft.com/office/drawing/2014/main" id="{8A20AC54-39B9-4E9E-9514-5D5B9D0D1CC4}"/>
              </a:ext>
            </a:extLst>
          </p:cNvPr>
          <p:cNvCxnSpPr/>
          <p:nvPr/>
        </p:nvCxnSpPr>
        <p:spPr>
          <a:xfrm>
            <a:off x="5890528" y="3311584"/>
            <a:ext cx="0" cy="972000"/>
          </a:xfrm>
          <a:prstGeom prst="line">
            <a:avLst/>
          </a:prstGeom>
          <a:ln w="22225">
            <a:solidFill>
              <a:schemeClr val="tx1">
                <a:lumMod val="40000"/>
                <a:lumOff val="60000"/>
              </a:schemeClr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7">
            <a:extLst>
              <a:ext uri="{FF2B5EF4-FFF2-40B4-BE49-F238E27FC236}">
                <a16:creationId xmlns:a16="http://schemas.microsoft.com/office/drawing/2014/main" id="{7E08E029-F037-4632-8EA5-3D83C99CF4DC}"/>
              </a:ext>
            </a:extLst>
          </p:cNvPr>
          <p:cNvCxnSpPr/>
          <p:nvPr/>
        </p:nvCxnSpPr>
        <p:spPr>
          <a:xfrm>
            <a:off x="5454540" y="4309092"/>
            <a:ext cx="393569" cy="0"/>
          </a:xfrm>
          <a:prstGeom prst="line">
            <a:avLst/>
          </a:prstGeom>
          <a:ln w="22225">
            <a:solidFill>
              <a:schemeClr val="tx1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5">
            <a:extLst>
              <a:ext uri="{FF2B5EF4-FFF2-40B4-BE49-F238E27FC236}">
                <a16:creationId xmlns:a16="http://schemas.microsoft.com/office/drawing/2014/main" id="{EC19CC2C-8FF2-4E3A-95CE-D95D7D33F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5482" y="1850511"/>
            <a:ext cx="680283" cy="7413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D8013271-F2ED-4D09-8BF6-BB043793C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293" y="2887821"/>
            <a:ext cx="754380" cy="754380"/>
          </a:xfrm>
          <a:prstGeom prst="ellipse">
            <a:avLst/>
          </a:prstGeom>
          <a:noFill/>
          <a:ln w="22225">
            <a:solidFill>
              <a:schemeClr val="tx1">
                <a:lumMod val="40000"/>
                <a:lumOff val="60000"/>
              </a:schemeClr>
            </a:solidFill>
            <a:prstDash val="sysDot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07590CB-7011-4F6E-86F5-1155E9C906EC}"/>
              </a:ext>
            </a:extLst>
          </p:cNvPr>
          <p:cNvSpPr txBox="1"/>
          <p:nvPr/>
        </p:nvSpPr>
        <p:spPr>
          <a:xfrm>
            <a:off x="6582104" y="3043839"/>
            <a:ext cx="224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4DCC0097-1DDB-4895-BCEB-14DB64105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367" y="2930465"/>
            <a:ext cx="659623" cy="669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C4EB998F-B81C-4D93-AA9C-F23BA3272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074" y="3963125"/>
            <a:ext cx="754380" cy="754380"/>
          </a:xfrm>
          <a:prstGeom prst="ellipse">
            <a:avLst/>
          </a:prstGeom>
          <a:noFill/>
          <a:ln w="22225">
            <a:solidFill>
              <a:schemeClr val="tx1">
                <a:lumMod val="40000"/>
                <a:lumOff val="60000"/>
              </a:schemeClr>
            </a:solidFill>
            <a:prstDash val="sysDot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64A28AE0-5FA7-4BE6-80A2-D714D53E7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0452" y="4987905"/>
            <a:ext cx="754380" cy="754380"/>
          </a:xfrm>
          <a:prstGeom prst="ellipse">
            <a:avLst/>
          </a:prstGeom>
          <a:noFill/>
          <a:ln w="22225">
            <a:solidFill>
              <a:schemeClr val="tx1">
                <a:lumMod val="40000"/>
                <a:lumOff val="60000"/>
              </a:schemeClr>
            </a:solidFill>
            <a:prstDash val="sysDot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97664344-A4A7-4642-AC4B-C7C030A8D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2562" y="1837529"/>
            <a:ext cx="745872" cy="754380"/>
          </a:xfrm>
          <a:prstGeom prst="ellipse">
            <a:avLst/>
          </a:prstGeom>
          <a:noFill/>
          <a:ln w="22225">
            <a:solidFill>
              <a:schemeClr val="tx1">
                <a:lumMod val="40000"/>
                <a:lumOff val="60000"/>
              </a:schemeClr>
            </a:solidFill>
            <a:prstDash val="sysDot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dirty="0"/>
          </a:p>
        </p:txBody>
      </p:sp>
      <p:sp>
        <p:nvSpPr>
          <p:cNvPr id="36" name="Oval 16">
            <a:extLst>
              <a:ext uri="{FF2B5EF4-FFF2-40B4-BE49-F238E27FC236}">
                <a16:creationId xmlns:a16="http://schemas.microsoft.com/office/drawing/2014/main" id="{A07B4370-A741-471A-AEE4-DD77AD08C329}"/>
              </a:ext>
            </a:extLst>
          </p:cNvPr>
          <p:cNvSpPr/>
          <p:nvPr/>
        </p:nvSpPr>
        <p:spPr>
          <a:xfrm>
            <a:off x="5859474" y="4264911"/>
            <a:ext cx="84842" cy="84842"/>
          </a:xfrm>
          <a:prstGeom prst="ellipse">
            <a:avLst/>
          </a:prstGeom>
          <a:solidFill>
            <a:schemeClr val="accent5"/>
          </a:solidFill>
          <a:ln w="2222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Oval 9">
            <a:extLst>
              <a:ext uri="{FF2B5EF4-FFF2-40B4-BE49-F238E27FC236}">
                <a16:creationId xmlns:a16="http://schemas.microsoft.com/office/drawing/2014/main" id="{9C8E9BDD-7AB7-41DA-85CC-77DBF4DCC043}"/>
              </a:ext>
            </a:extLst>
          </p:cNvPr>
          <p:cNvSpPr/>
          <p:nvPr/>
        </p:nvSpPr>
        <p:spPr>
          <a:xfrm>
            <a:off x="5817054" y="3239765"/>
            <a:ext cx="84842" cy="84842"/>
          </a:xfrm>
          <a:prstGeom prst="ellipse">
            <a:avLst/>
          </a:prstGeom>
          <a:solidFill>
            <a:schemeClr val="accent4"/>
          </a:solidFill>
          <a:ln w="2222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</p:spTree>
    <p:extLst>
      <p:ext uri="{BB962C8B-B14F-4D97-AF65-F5344CB8AC3E}">
        <p14:creationId xmlns:p14="http://schemas.microsoft.com/office/powerpoint/2010/main" val="325835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4" grpId="0" animBg="1"/>
      <p:bldP spid="15" grpId="0" animBg="1"/>
      <p:bldP spid="16" grpId="0"/>
      <p:bldP spid="17" grpId="0"/>
      <p:bldP spid="20" grpId="0" animBg="1"/>
      <p:bldP spid="24" grpId="0"/>
      <p:bldP spid="27" grpId="0" animBg="1"/>
      <p:bldP spid="28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16643BA-9675-2606-586C-67E5AC6479D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9000"/>
          </a:blip>
          <a:stretch>
            <a:fillRect/>
          </a:stretch>
        </p:blipFill>
        <p:spPr>
          <a:xfrm>
            <a:off x="6456557" y="-606502"/>
            <a:ext cx="6369204" cy="63692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7BAB2B-DBA1-2EF7-E2FE-0070317015D5}"/>
              </a:ext>
            </a:extLst>
          </p:cNvPr>
          <p:cNvSpPr txBox="1"/>
          <p:nvPr/>
        </p:nvSpPr>
        <p:spPr>
          <a:xfrm>
            <a:off x="2834096" y="3075057"/>
            <a:ext cx="652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noProof="0" dirty="0">
                <a:solidFill>
                  <a:srgbClr val="6226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pour votre attention </a:t>
            </a:r>
          </a:p>
        </p:txBody>
      </p:sp>
    </p:spTree>
    <p:extLst>
      <p:ext uri="{BB962C8B-B14F-4D97-AF65-F5344CB8AC3E}">
        <p14:creationId xmlns:p14="http://schemas.microsoft.com/office/powerpoint/2010/main" val="3903105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9F5C9-007C-7777-30A1-F4622D0FB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5B7A1CB-771D-2D93-EB49-0BF819C5B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912E6E0-F10A-744B-E653-009F606D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3259E47-2596-F888-8E48-F5B162549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B23885-1BA6-491A-9017-61D29C748A65}"/>
              </a:ext>
            </a:extLst>
          </p:cNvPr>
          <p:cNvSpPr/>
          <p:nvPr/>
        </p:nvSpPr>
        <p:spPr>
          <a:xfrm>
            <a:off x="256478" y="1856537"/>
            <a:ext cx="10960274" cy="47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Les prévisions économiques s’inscrivent dans la production statistique nationale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au même titre que les comptes nationaux ou les enquêtes conjoncturelles.</a:t>
            </a:r>
          </a:p>
          <a:p>
            <a:pPr algn="just">
              <a:lnSpc>
                <a:spcPct val="150000"/>
              </a:lnSpc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Les exercices de prévision relèvent du champ de la statistique publique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puisqu’ils mobilisent des données officielles, des modèles de prévision et des hypothèses cohérentes pour anticiper l’évolution des indicateurs macroéconomiques.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Les prévisions représentent l’aboutissement du processus statistique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transformant les données collectées et analysées en estimations quantifiées du futur.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4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8A4A371-3539-4B1E-AE2E-6712C1C87BBE}"/>
              </a:ext>
            </a:extLst>
          </p:cNvPr>
          <p:cNvSpPr txBox="1"/>
          <p:nvPr/>
        </p:nvSpPr>
        <p:spPr>
          <a:xfrm>
            <a:off x="5671580" y="805333"/>
            <a:ext cx="6357860" cy="442674"/>
          </a:xfrm>
          <a:prstGeom prst="roundRect">
            <a:avLst/>
          </a:prstGeom>
          <a:solidFill>
            <a:srgbClr val="CC2C4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Les prévisions : des statistiques publiques</a:t>
            </a:r>
          </a:p>
        </p:txBody>
      </p:sp>
    </p:spTree>
    <p:extLst>
      <p:ext uri="{BB962C8B-B14F-4D97-AF65-F5344CB8AC3E}">
        <p14:creationId xmlns:p14="http://schemas.microsoft.com/office/powerpoint/2010/main" val="1359716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9F5C9-007C-7777-30A1-F4622D0FB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5B7A1CB-771D-2D93-EB49-0BF819C5B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3259E47-2596-F888-8E48-F5B162549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AC3890FC-B240-4DDF-BEE1-3ED821E4FCFC}"/>
              </a:ext>
            </a:extLst>
          </p:cNvPr>
          <p:cNvSpPr txBox="1">
            <a:spLocks noChangeArrowheads="1"/>
          </p:cNvSpPr>
          <p:nvPr/>
        </p:nvSpPr>
        <p:spPr>
          <a:xfrm>
            <a:off x="1196170" y="5228776"/>
            <a:ext cx="4416392" cy="644893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003B"/>
              </a:buClr>
              <a:buSzPct val="120000"/>
              <a:buBlip>
                <a:blip r:embed="rId4"/>
              </a:buBlip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8E00"/>
              </a:buClr>
              <a:buSzPct val="120000"/>
              <a:buFont typeface="Arial" pitchFamily="34" charset="0"/>
              <a:buBlip>
                <a:blip r:embed="rId5"/>
              </a:buBlip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Blip>
                <a:blip r:embed="rId6"/>
              </a:buBlip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b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Données non traditionnelles </a:t>
            </a:r>
            <a:endParaRPr lang="fr-FR" sz="1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B798188-31F3-43FA-B7CE-0053738B7455}"/>
              </a:ext>
            </a:extLst>
          </p:cNvPr>
          <p:cNvSpPr txBox="1">
            <a:spLocks noChangeArrowheads="1"/>
          </p:cNvSpPr>
          <p:nvPr/>
        </p:nvSpPr>
        <p:spPr>
          <a:xfrm rot="16200000">
            <a:off x="-1844347" y="3547412"/>
            <a:ext cx="4889269" cy="925309"/>
          </a:xfrm>
          <a:prstGeom prst="rect">
            <a:avLst/>
          </a:prstGeom>
          <a:solidFill>
            <a:srgbClr val="A52438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003B"/>
              </a:buClr>
              <a:buSzPct val="120000"/>
              <a:buBlip>
                <a:blip r:embed="rId4"/>
              </a:buBlip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8E00"/>
              </a:buClr>
              <a:buSzPct val="120000"/>
              <a:buFont typeface="Arial" pitchFamily="34" charset="0"/>
              <a:buBlip>
                <a:blip r:embed="rId5"/>
              </a:buBlip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Blip>
                <a:blip r:embed="rId6"/>
              </a:buBlip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b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Production statistique </a:t>
            </a:r>
            <a:endParaRPr lang="fr-FR" sz="1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47E0595-06B3-46E6-B6B3-81EAC5065F37}"/>
              </a:ext>
            </a:extLst>
          </p:cNvPr>
          <p:cNvSpPr txBox="1">
            <a:spLocks noChangeArrowheads="1"/>
          </p:cNvSpPr>
          <p:nvPr/>
        </p:nvSpPr>
        <p:spPr>
          <a:xfrm>
            <a:off x="1196170" y="4175114"/>
            <a:ext cx="4416392" cy="644893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003B"/>
              </a:buClr>
              <a:buSzPct val="120000"/>
              <a:buBlip>
                <a:blip r:embed="rId4"/>
              </a:buBlip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8E00"/>
              </a:buClr>
              <a:buSzPct val="120000"/>
              <a:buFont typeface="Arial" pitchFamily="34" charset="0"/>
              <a:buBlip>
                <a:blip r:embed="rId5"/>
              </a:buBlip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Blip>
                <a:blip r:embed="rId6"/>
              </a:buBlip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Données administratives 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FA7F275-9015-4EA7-850B-AB1519ED484F}"/>
              </a:ext>
            </a:extLst>
          </p:cNvPr>
          <p:cNvSpPr txBox="1">
            <a:spLocks noChangeArrowheads="1"/>
          </p:cNvSpPr>
          <p:nvPr/>
        </p:nvSpPr>
        <p:spPr>
          <a:xfrm>
            <a:off x="1196170" y="3130032"/>
            <a:ext cx="4416392" cy="644893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003B"/>
              </a:buClr>
              <a:buSzPct val="120000"/>
              <a:buBlip>
                <a:blip r:embed="rId4"/>
              </a:buBlip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8E00"/>
              </a:buClr>
              <a:buSzPct val="120000"/>
              <a:buFont typeface="Arial" pitchFamily="34" charset="0"/>
              <a:buBlip>
                <a:blip r:embed="rId5"/>
              </a:buBlip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Blip>
                <a:blip r:embed="rId6"/>
              </a:buBlip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b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Enquêtes</a:t>
            </a:r>
            <a:endParaRPr lang="fr-FR" sz="1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51464F3-BFB2-4D22-BAAC-D7012C2F1FA7}"/>
              </a:ext>
            </a:extLst>
          </p:cNvPr>
          <p:cNvSpPr txBox="1">
            <a:spLocks noChangeArrowheads="1"/>
          </p:cNvSpPr>
          <p:nvPr/>
        </p:nvSpPr>
        <p:spPr>
          <a:xfrm>
            <a:off x="1196170" y="2080661"/>
            <a:ext cx="4416392" cy="644893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003B"/>
              </a:buClr>
              <a:buSzPct val="120000"/>
              <a:buBlip>
                <a:blip r:embed="rId4"/>
              </a:buBlip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8E00"/>
              </a:buClr>
              <a:buSzPct val="120000"/>
              <a:buFont typeface="Arial" pitchFamily="34" charset="0"/>
              <a:buBlip>
                <a:blip r:embed="rId5"/>
              </a:buBlip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Blip>
                <a:blip r:embed="rId6"/>
              </a:buBlip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b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Compte nationaux </a:t>
            </a:r>
            <a:endParaRPr lang="fr-FR" sz="1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0D346512-3F56-4D17-A1A2-875882FD5208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0" y="4175114"/>
            <a:ext cx="4416392" cy="964705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003B"/>
              </a:buClr>
              <a:buSzPct val="120000"/>
              <a:buBlip>
                <a:blip r:embed="rId4"/>
              </a:buBlip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8E00"/>
              </a:buClr>
              <a:buSzPct val="120000"/>
              <a:buFont typeface="Arial" pitchFamily="34" charset="0"/>
              <a:buBlip>
                <a:blip r:embed="rId5"/>
              </a:buBlip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Blip>
                <a:blip r:embed="rId6"/>
              </a:buBlip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b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Modélisation macroéconomique </a:t>
            </a:r>
            <a:endParaRPr lang="fr-FR" sz="1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5F4FF2E-2F2A-40F1-895B-5D2E0C7E7486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0" y="2403107"/>
            <a:ext cx="4416392" cy="964705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003B"/>
              </a:buClr>
              <a:buSzPct val="120000"/>
              <a:buBlip>
                <a:blip r:embed="rId4"/>
              </a:buBlip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8E00"/>
              </a:buClr>
              <a:buSzPct val="120000"/>
              <a:buFont typeface="Arial" pitchFamily="34" charset="0"/>
              <a:buBlip>
                <a:blip r:embed="rId5"/>
              </a:buBlip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Blip>
                <a:blip r:embed="rId6"/>
              </a:buBlip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b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Processus statistique d’analyse et de traitement </a:t>
            </a:r>
            <a:endParaRPr lang="fr-FR" sz="1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665BBA13-55FC-4C53-8D5D-92741970370F}"/>
              </a:ext>
            </a:extLst>
          </p:cNvPr>
          <p:cNvSpPr txBox="1">
            <a:spLocks noChangeArrowheads="1"/>
          </p:cNvSpPr>
          <p:nvPr/>
        </p:nvSpPr>
        <p:spPr>
          <a:xfrm rot="16200000">
            <a:off x="9013850" y="3547411"/>
            <a:ext cx="4889269" cy="925309"/>
          </a:xfrm>
          <a:prstGeom prst="rect">
            <a:avLst/>
          </a:prstGeom>
          <a:solidFill>
            <a:srgbClr val="A52438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003B"/>
              </a:buClr>
              <a:buSzPct val="120000"/>
              <a:buBlip>
                <a:blip r:embed="rId4"/>
              </a:buBlip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8E00"/>
              </a:buClr>
              <a:buSzPct val="120000"/>
              <a:buFont typeface="Arial" pitchFamily="34" charset="0"/>
              <a:buBlip>
                <a:blip r:embed="rId5"/>
              </a:buBlip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Blip>
                <a:blip r:embed="rId6"/>
              </a:buBlip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b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Scénarios prévisionnels </a:t>
            </a:r>
            <a:endParaRPr lang="fr-FR" sz="1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4061B54-9532-420E-A4E1-52BADD2E9924}"/>
              </a:ext>
            </a:extLst>
          </p:cNvPr>
          <p:cNvSpPr txBox="1"/>
          <p:nvPr/>
        </p:nvSpPr>
        <p:spPr>
          <a:xfrm>
            <a:off x="5124608" y="805333"/>
            <a:ext cx="7010400" cy="442674"/>
          </a:xfrm>
          <a:prstGeom prst="roundRect">
            <a:avLst/>
          </a:prstGeom>
          <a:solidFill>
            <a:srgbClr val="CC2C4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Les prévisions : un pur processus statistique </a:t>
            </a:r>
          </a:p>
        </p:txBody>
      </p:sp>
    </p:spTree>
    <p:extLst>
      <p:ext uri="{BB962C8B-B14F-4D97-AF65-F5344CB8AC3E}">
        <p14:creationId xmlns:p14="http://schemas.microsoft.com/office/powerpoint/2010/main" val="138843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9F5C9-007C-7777-30A1-F4622D0FB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5B7A1CB-771D-2D93-EB49-0BF819C5B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912E6E0-F10A-744B-E653-009F606D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3259E47-2596-F888-8E48-F5B162549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7CF9548-5EC2-4070-9A3C-F7BFE3F453D0}"/>
              </a:ext>
            </a:extLst>
          </p:cNvPr>
          <p:cNvSpPr txBox="1"/>
          <p:nvPr/>
        </p:nvSpPr>
        <p:spPr>
          <a:xfrm>
            <a:off x="5029200" y="805333"/>
            <a:ext cx="6958954" cy="442674"/>
          </a:xfrm>
          <a:prstGeom prst="roundRect">
            <a:avLst/>
          </a:prstGeom>
          <a:solidFill>
            <a:srgbClr val="CC2C4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prévision économique: la mesure du future possible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D5A442B-AD18-4D31-BA6D-5791F9F45220}"/>
              </a:ext>
            </a:extLst>
          </p:cNvPr>
          <p:cNvSpPr txBox="1"/>
          <p:nvPr/>
        </p:nvSpPr>
        <p:spPr>
          <a:xfrm>
            <a:off x="203846" y="1658302"/>
            <a:ext cx="11729817" cy="3541395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prévision économique : est une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estimation (approximative)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d’une situation économique future possible.</a:t>
            </a:r>
          </a:p>
          <a:p>
            <a:endParaRPr lang="fr-FR" dirty="0"/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dirty="0"/>
          </a:p>
        </p:txBody>
      </p:sp>
      <p:pic>
        <p:nvPicPr>
          <p:cNvPr id="16" name="Picture 2" descr="Résultat de recherche d'images pour &quot;futur&quot;&quot;">
            <a:extLst>
              <a:ext uri="{FF2B5EF4-FFF2-40B4-BE49-F238E27FC236}">
                <a16:creationId xmlns:a16="http://schemas.microsoft.com/office/drawing/2014/main" id="{099469BF-7D80-4E07-8BC2-4991EE3FB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03" y="291093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Résultat de recherche d'images pour &quot;futur&quot;&quot;">
            <a:extLst>
              <a:ext uri="{FF2B5EF4-FFF2-40B4-BE49-F238E27FC236}">
                <a16:creationId xmlns:a16="http://schemas.microsoft.com/office/drawing/2014/main" id="{7F79451E-95CF-420B-8D4E-F7F5C4220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856" y="2838188"/>
            <a:ext cx="4498564" cy="300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57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9F5C9-007C-7777-30A1-F4622D0FB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5B7A1CB-771D-2D93-EB49-0BF819C5B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912E6E0-F10A-744B-E653-009F606D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3259E47-2596-F888-8E48-F5B162549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15" y="257407"/>
            <a:ext cx="3778776" cy="990600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BBE94223-22E2-4EF0-8B63-16ECD2963A16}"/>
              </a:ext>
            </a:extLst>
          </p:cNvPr>
          <p:cNvSpPr txBox="1">
            <a:spLocks noChangeArrowheads="1"/>
          </p:cNvSpPr>
          <p:nvPr/>
        </p:nvSpPr>
        <p:spPr>
          <a:xfrm>
            <a:off x="1522418" y="2897315"/>
            <a:ext cx="4416392" cy="644893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003B"/>
              </a:buClr>
              <a:buSzPct val="120000"/>
              <a:buBlip>
                <a:blip r:embed="rId5"/>
              </a:buBlip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8E00"/>
              </a:buClr>
              <a:buSzPct val="120000"/>
              <a:buFont typeface="Arial" pitchFamily="34" charset="0"/>
              <a:buBlip>
                <a:blip r:embed="rId6"/>
              </a:buBlip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Blip>
                <a:blip r:embed="rId7"/>
              </a:buBlip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b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Suivi</a:t>
            </a:r>
            <a:endParaRPr lang="fr-FR" sz="1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4EFDB86-6D67-4AC5-AA0B-A20F9454384B}"/>
              </a:ext>
            </a:extLst>
          </p:cNvPr>
          <p:cNvSpPr txBox="1">
            <a:spLocks noChangeArrowheads="1"/>
          </p:cNvSpPr>
          <p:nvPr/>
        </p:nvSpPr>
        <p:spPr>
          <a:xfrm>
            <a:off x="1522417" y="1848803"/>
            <a:ext cx="9125394" cy="925309"/>
          </a:xfrm>
          <a:prstGeom prst="rect">
            <a:avLst/>
          </a:prstGeom>
          <a:solidFill>
            <a:srgbClr val="7B003B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003B"/>
              </a:buClr>
              <a:buSzPct val="120000"/>
              <a:buBlip>
                <a:blip r:embed="rId5"/>
              </a:buBlip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8E00"/>
              </a:buClr>
              <a:buSzPct val="120000"/>
              <a:buFont typeface="Arial" pitchFamily="34" charset="0"/>
              <a:buBlip>
                <a:blip r:embed="rId6"/>
              </a:buBlip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Blip>
                <a:blip r:embed="rId7"/>
              </a:buBlip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sz="2800" b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Une Veille économique</a:t>
            </a:r>
            <a:endParaRPr lang="fr-FR" sz="16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C0F5FB14-43B5-4810-82A3-5138DEC8E2AD}"/>
              </a:ext>
            </a:extLst>
          </p:cNvPr>
          <p:cNvSpPr txBox="1">
            <a:spLocks noChangeArrowheads="1"/>
          </p:cNvSpPr>
          <p:nvPr/>
        </p:nvSpPr>
        <p:spPr>
          <a:xfrm>
            <a:off x="6231419" y="2897315"/>
            <a:ext cx="4416392" cy="644893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003B"/>
              </a:buClr>
              <a:buSzPct val="120000"/>
              <a:buBlip>
                <a:blip r:embed="rId5"/>
              </a:buBlip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8E00"/>
              </a:buClr>
              <a:buSzPct val="120000"/>
              <a:buFont typeface="Arial" pitchFamily="34" charset="0"/>
              <a:buBlip>
                <a:blip r:embed="rId6"/>
              </a:buBlip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Blip>
                <a:blip r:embed="rId7"/>
              </a:buBlip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r-FR" b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Prévision</a:t>
            </a:r>
            <a:endParaRPr lang="fr-FR" sz="1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B5970098-F1C8-4022-A311-2B4894737544}"/>
              </a:ext>
            </a:extLst>
          </p:cNvPr>
          <p:cNvSpPr txBox="1"/>
          <p:nvPr/>
        </p:nvSpPr>
        <p:spPr>
          <a:xfrm>
            <a:off x="1522417" y="3810432"/>
            <a:ext cx="44163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Collecte et analyse des données macroéconomiques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Surveillance des indicateurs d’activité sectorielle.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3426EC16-F5B4-46AF-BC1F-B242C126B545}"/>
              </a:ext>
            </a:extLst>
          </p:cNvPr>
          <p:cNvSpPr txBox="1"/>
          <p:nvPr/>
        </p:nvSpPr>
        <p:spPr>
          <a:xfrm>
            <a:off x="6231420" y="3810432"/>
            <a:ext cx="44163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Élaboration des scénarios prévisionnels pluriannuels 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Prévisions sectorielles et financières.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37A39E4-05FB-4793-ACC9-0E3BE5821FC8}"/>
              </a:ext>
            </a:extLst>
          </p:cNvPr>
          <p:cNvSpPr txBox="1"/>
          <p:nvPr/>
        </p:nvSpPr>
        <p:spPr>
          <a:xfrm>
            <a:off x="5267728" y="805333"/>
            <a:ext cx="6665935" cy="442674"/>
          </a:xfrm>
          <a:prstGeom prst="roundRect">
            <a:avLst/>
          </a:prstGeom>
          <a:solidFill>
            <a:srgbClr val="CC2C4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Les prévisions: une veille économique permanente  </a:t>
            </a:r>
          </a:p>
        </p:txBody>
      </p:sp>
    </p:spTree>
    <p:extLst>
      <p:ext uri="{BB962C8B-B14F-4D97-AF65-F5344CB8AC3E}">
        <p14:creationId xmlns:p14="http://schemas.microsoft.com/office/powerpoint/2010/main" val="229858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9F5C9-007C-7777-30A1-F4622D0FB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5B7A1CB-771D-2D93-EB49-0BF819C5B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912E6E0-F10A-744B-E653-009F606D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3259E47-2596-F888-8E48-F5B162549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B23885-1BA6-491A-9017-61D29C748A65}"/>
              </a:ext>
            </a:extLst>
          </p:cNvPr>
          <p:cNvSpPr/>
          <p:nvPr/>
        </p:nvSpPr>
        <p:spPr>
          <a:xfrm>
            <a:off x="256478" y="1731932"/>
            <a:ext cx="10960274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i="1" dirty="0">
                <a:solidFill>
                  <a:srgbClr val="A52438"/>
                </a:solidFill>
              </a:rPr>
              <a:t>En tant que produit statistique, la prévision obéit aux mêmes exigences de rigueur, de transparence et de traçabilité que toute autre production du système statistique national.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A6D29DC-2463-43C1-A150-DBDDAB9B6600}"/>
              </a:ext>
            </a:extLst>
          </p:cNvPr>
          <p:cNvSpPr txBox="1"/>
          <p:nvPr/>
        </p:nvSpPr>
        <p:spPr>
          <a:xfrm>
            <a:off x="5586506" y="805333"/>
            <a:ext cx="6483573" cy="442674"/>
          </a:xfrm>
          <a:prstGeom prst="roundRect">
            <a:avLst/>
          </a:prstGeom>
          <a:solidFill>
            <a:srgbClr val="CC2C4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Performance des prévisions </a:t>
            </a:r>
          </a:p>
        </p:txBody>
      </p:sp>
      <p:pic>
        <p:nvPicPr>
          <p:cNvPr id="1028" name="Picture 4" descr="Exactitude Excellence&quot; - Images et vidéos libres de droits | Adobe Stock">
            <a:extLst>
              <a:ext uri="{FF2B5EF4-FFF2-40B4-BE49-F238E27FC236}">
                <a16:creationId xmlns:a16="http://schemas.microsoft.com/office/drawing/2014/main" id="{7B94967F-FB84-4140-98FF-26298C3B1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829" y="3197302"/>
            <a:ext cx="50482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8D3B5B5-4357-4986-8CC7-6D954F8CE9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" y="3670962"/>
            <a:ext cx="6831329" cy="271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9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531CD-2F36-5370-55D1-4299FD9FC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BE09D22-F724-B4B0-6249-AEFC4BA3A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BD0FDAC-898F-A24E-4D80-F0EBDE389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pic>
        <p:nvPicPr>
          <p:cNvPr id="1028" name="Picture 4" descr="HCP Maroc Logo &amp; Brand Assets (SVG, PNG and vector) - Brandfetch">
            <a:extLst>
              <a:ext uri="{FF2B5EF4-FFF2-40B4-BE49-F238E27FC236}">
                <a16:creationId xmlns:a16="http://schemas.microsoft.com/office/drawing/2014/main" id="{4D891E94-6F4A-45F6-A5E2-6828A48F5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2" y="1705865"/>
            <a:ext cx="2336800" cy="142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ank Al-Maghrib (@BankAlMaghrib) / Posts / X">
            <a:extLst>
              <a:ext uri="{FF2B5EF4-FFF2-40B4-BE49-F238E27FC236}">
                <a16:creationId xmlns:a16="http://schemas.microsoft.com/office/drawing/2014/main" id="{1159BE26-A0E7-477E-8C58-1DB3545BF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332" y="1855543"/>
            <a:ext cx="2336800" cy="127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B9D6C2B-4C2E-4FF8-8D57-A66BA144F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137" y="1745187"/>
            <a:ext cx="2445385" cy="138779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E66CFA7-44EB-4CC3-8A08-F16FD6DCEB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4121" y="1626527"/>
            <a:ext cx="2292566" cy="150645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A0947F1-C148-4EF8-B612-A8CFB1A8EA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47391" y="1900605"/>
            <a:ext cx="2017889" cy="123237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00238C5-E293-4831-8356-4601FEE7478B}"/>
              </a:ext>
            </a:extLst>
          </p:cNvPr>
          <p:cNvSpPr txBox="1"/>
          <p:nvPr/>
        </p:nvSpPr>
        <p:spPr>
          <a:xfrm>
            <a:off x="5450090" y="805333"/>
            <a:ext cx="6483573" cy="442674"/>
          </a:xfrm>
          <a:prstGeom prst="roundRect">
            <a:avLst/>
          </a:prstGeom>
          <a:solidFill>
            <a:srgbClr val="CC2C4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Données et méthodologie</a:t>
            </a:r>
          </a:p>
        </p:txBody>
      </p:sp>
      <p:pic>
        <p:nvPicPr>
          <p:cNvPr id="26" name="Graphic 5">
            <a:extLst>
              <a:ext uri="{FF2B5EF4-FFF2-40B4-BE49-F238E27FC236}">
                <a16:creationId xmlns:a16="http://schemas.microsoft.com/office/drawing/2014/main" id="{3E3F2B54-8245-4799-B51F-3C7E9276F2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6478" y="3282658"/>
            <a:ext cx="11763632" cy="331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5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07D7C-4621-5C6B-C3B2-E1F844C90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BE5E8CC-6D92-5EEC-D756-8D5719D0E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C63F7DF-E2F9-EC49-664C-A6E4C840F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DC6E1E8-7DB3-58A5-5C60-94CC444E0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004B2ED-9033-51B4-267E-05BC5BDE6C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8125" y="1706880"/>
            <a:ext cx="11715750" cy="473456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C6FF37E-0DE1-4543-9881-420D2CB023C2}"/>
              </a:ext>
            </a:extLst>
          </p:cNvPr>
          <p:cNvSpPr txBox="1"/>
          <p:nvPr/>
        </p:nvSpPr>
        <p:spPr>
          <a:xfrm>
            <a:off x="5450090" y="805333"/>
            <a:ext cx="6483573" cy="442674"/>
          </a:xfrm>
          <a:prstGeom prst="roundRect">
            <a:avLst/>
          </a:prstGeom>
          <a:solidFill>
            <a:srgbClr val="CC2C4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Données et méthodologie</a:t>
            </a:r>
          </a:p>
        </p:txBody>
      </p:sp>
    </p:spTree>
    <p:extLst>
      <p:ext uri="{BB962C8B-B14F-4D97-AF65-F5344CB8AC3E}">
        <p14:creationId xmlns:p14="http://schemas.microsoft.com/office/powerpoint/2010/main" val="3150452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531CD-2F36-5370-55D1-4299FD9FC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BE09D22-F724-B4B0-6249-AEFC4BA3A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BD0FDAC-898F-A24E-4D80-F0EBDE389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00238C5-E293-4831-8356-4601FEE7478B}"/>
              </a:ext>
            </a:extLst>
          </p:cNvPr>
          <p:cNvSpPr txBox="1"/>
          <p:nvPr/>
        </p:nvSpPr>
        <p:spPr>
          <a:xfrm>
            <a:off x="5450090" y="805333"/>
            <a:ext cx="6483573" cy="442674"/>
          </a:xfrm>
          <a:prstGeom prst="roundRect">
            <a:avLst/>
          </a:prstGeom>
          <a:solidFill>
            <a:srgbClr val="CC2C4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Données et méthodologie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05A6B20-F106-4A59-903F-C69B5866EE4F}"/>
              </a:ext>
            </a:extLst>
          </p:cNvPr>
          <p:cNvSpPr txBox="1"/>
          <p:nvPr/>
        </p:nvSpPr>
        <p:spPr>
          <a:xfrm>
            <a:off x="365761" y="3030155"/>
            <a:ext cx="6441440" cy="237600"/>
          </a:xfrm>
          <a:prstGeom prst="roundRect">
            <a:avLst/>
          </a:prstGeom>
          <a:solidFill>
            <a:srgbClr val="CC2C4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5C0A9D6-ED6C-42F0-A945-68C79488A2FB}"/>
              </a:ext>
            </a:extLst>
          </p:cNvPr>
          <p:cNvSpPr txBox="1"/>
          <p:nvPr/>
        </p:nvSpPr>
        <p:spPr>
          <a:xfrm>
            <a:off x="8869680" y="3030155"/>
            <a:ext cx="2783840" cy="206822"/>
          </a:xfrm>
          <a:prstGeom prst="roundRect">
            <a:avLst/>
          </a:prstGeom>
          <a:solidFill>
            <a:srgbClr val="CC2C4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6BACCCA-754E-4579-86A2-A62EEB11E020}"/>
              </a:ext>
            </a:extLst>
          </p:cNvPr>
          <p:cNvSpPr txBox="1"/>
          <p:nvPr/>
        </p:nvSpPr>
        <p:spPr>
          <a:xfrm>
            <a:off x="87846" y="261112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rgbClr val="FF0000"/>
                </a:solidFill>
              </a:rPr>
              <a:t>2014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E58A6DD-37A0-4E5D-9360-755309AF3D43}"/>
              </a:ext>
            </a:extLst>
          </p:cNvPr>
          <p:cNvSpPr txBox="1"/>
          <p:nvPr/>
        </p:nvSpPr>
        <p:spPr>
          <a:xfrm>
            <a:off x="6022022" y="2611121"/>
            <a:ext cx="697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rgbClr val="FF0000"/>
                </a:solidFill>
              </a:rPr>
              <a:t>2019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4A5A3A2-53DB-48D8-BBF3-86E033C68EF5}"/>
              </a:ext>
            </a:extLst>
          </p:cNvPr>
          <p:cNvSpPr txBox="1"/>
          <p:nvPr/>
        </p:nvSpPr>
        <p:spPr>
          <a:xfrm>
            <a:off x="8822721" y="261541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rgbClr val="FF0000"/>
                </a:solidFill>
              </a:rPr>
              <a:t>2022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9E8F89C-3471-4C6D-920F-394F5539C22E}"/>
              </a:ext>
            </a:extLst>
          </p:cNvPr>
          <p:cNvSpPr txBox="1"/>
          <p:nvPr/>
        </p:nvSpPr>
        <p:spPr>
          <a:xfrm>
            <a:off x="11112125" y="266775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rgbClr val="FF0000"/>
                </a:solidFill>
              </a:rPr>
              <a:t>2024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56D3F93-2C2E-4919-9962-59A0CE7A165C}"/>
              </a:ext>
            </a:extLst>
          </p:cNvPr>
          <p:cNvSpPr txBox="1"/>
          <p:nvPr/>
        </p:nvSpPr>
        <p:spPr>
          <a:xfrm>
            <a:off x="6854158" y="3030154"/>
            <a:ext cx="1934241" cy="229383"/>
          </a:xfrm>
          <a:prstGeom prst="roundRect">
            <a:avLst/>
          </a:prstGeom>
          <a:solidFill>
            <a:srgbClr val="FEBE1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D885447-307D-4A8C-97CA-A03B2D231629}"/>
              </a:ext>
            </a:extLst>
          </p:cNvPr>
          <p:cNvSpPr txBox="1"/>
          <p:nvPr/>
        </p:nvSpPr>
        <p:spPr>
          <a:xfrm>
            <a:off x="6766370" y="2631384"/>
            <a:ext cx="697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rgbClr val="FEBE10"/>
                </a:solidFill>
              </a:rPr>
              <a:t>2020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AEAE7EC-A600-4660-A42B-D946A4F952B2}"/>
              </a:ext>
            </a:extLst>
          </p:cNvPr>
          <p:cNvSpPr txBox="1"/>
          <p:nvPr/>
        </p:nvSpPr>
        <p:spPr>
          <a:xfrm>
            <a:off x="8212931" y="2616852"/>
            <a:ext cx="697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rgbClr val="FEBE10"/>
                </a:solidFill>
              </a:rPr>
              <a:t>2021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402D61F-20C2-486E-89D6-EC10DDE6FAD7}"/>
                  </a:ext>
                </a:extLst>
              </p:cNvPr>
              <p:cNvSpPr/>
              <p:nvPr/>
            </p:nvSpPr>
            <p:spPr>
              <a:xfrm>
                <a:off x="1002619" y="5069510"/>
                <a:ext cx="2583862" cy="1124219"/>
              </a:xfrm>
              <a:prstGeom prst="rect">
                <a:avLst/>
              </a:prstGeom>
              <a:solidFill>
                <a:srgbClr val="CC2C44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b="1" i="1" smtClean="0">
                          <a:solidFill>
                            <a:schemeClr val="bg1"/>
                          </a:solidFill>
                        </a:rPr>
                        <m:t>EM</m:t>
                      </m:r>
                      <m:r>
                        <a:rPr lang="fr-F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ctrlPr>
                                <a:rPr lang="fr-F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fr-FR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  <m:r>
                                <a:rPr lang="fr-F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fr-F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fr-FR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b="1" i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402D61F-20C2-486E-89D6-EC10DDE6FA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19" y="5069510"/>
                <a:ext cx="2583862" cy="11242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5AB7E77-405E-4282-ABF4-4A481F2EA838}"/>
                  </a:ext>
                </a:extLst>
              </p:cNvPr>
              <p:cNvSpPr/>
              <p:nvPr/>
            </p:nvSpPr>
            <p:spPr>
              <a:xfrm>
                <a:off x="4822035" y="5074755"/>
                <a:ext cx="2343782" cy="1124219"/>
              </a:xfrm>
              <a:prstGeom prst="rect">
                <a:avLst/>
              </a:prstGeom>
              <a:solidFill>
                <a:srgbClr val="CC2C44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b="1" i="1" smtClean="0">
                          <a:solidFill>
                            <a:schemeClr val="bg1"/>
                          </a:solidFill>
                        </a:rPr>
                        <m:t>EAM</m:t>
                      </m:r>
                      <m:r>
                        <a:rPr lang="fr-F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fr-FR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  <m:r>
                                <a:rPr lang="fr-F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fr-F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b="1" i="1" dirty="0"/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5AB7E77-405E-4282-ABF4-4A481F2EA8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035" y="5074755"/>
                <a:ext cx="2343782" cy="11242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3F4EC-3CDD-407A-9BB8-B78ECEDA3F6D}"/>
                  </a:ext>
                </a:extLst>
              </p:cNvPr>
              <p:cNvSpPr/>
              <p:nvPr/>
            </p:nvSpPr>
            <p:spPr>
              <a:xfrm>
                <a:off x="8117806" y="5041587"/>
                <a:ext cx="3071575" cy="1169936"/>
              </a:xfrm>
              <a:prstGeom prst="rect">
                <a:avLst/>
              </a:prstGeom>
              <a:solidFill>
                <a:srgbClr val="CC2C44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b="1" i="1" smtClean="0">
                          <a:solidFill>
                            <a:schemeClr val="bg1"/>
                          </a:solidFill>
                        </a:rPr>
                        <m:t>REQM</m:t>
                      </m:r>
                      <m:r>
                        <a:rPr lang="fr-F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F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fr-F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ctrlPr>
                                <a:rPr lang="fr-F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r-F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fr-F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fr-F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fr-F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fr-FR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fr-FR" b="1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𝒚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fr-FR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sub>
                                      </m:sSub>
                                      <m:r>
                                        <a:rPr lang="fr-FR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fr-FR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fr-FR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fr-FR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fr-FR" b="1" i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923F4EC-3CDD-407A-9BB8-B78ECEDA3F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806" y="5041587"/>
                <a:ext cx="3071575" cy="1169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FD7B3CA6-BBCA-4EF2-B0BD-50A5C336E8F1}"/>
              </a:ext>
            </a:extLst>
          </p:cNvPr>
          <p:cNvSpPr/>
          <p:nvPr/>
        </p:nvSpPr>
        <p:spPr>
          <a:xfrm>
            <a:off x="1083526" y="4572176"/>
            <a:ext cx="20818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>
                <a:latin typeface="Aptos" panose="020B0004020202020204"/>
                <a:ea typeface="Calibri" panose="020F0502020204030204" pitchFamily="34" charset="0"/>
                <a:cs typeface="Arial" panose="020B0604020202020204" pitchFamily="34" charset="0"/>
              </a:rPr>
              <a:t>L’erreur moyenne </a:t>
            </a:r>
            <a:endParaRPr lang="fr-FR" sz="2000" i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2925E5A-DB9B-41C2-AD6F-27505A095E7D}"/>
              </a:ext>
            </a:extLst>
          </p:cNvPr>
          <p:cNvSpPr/>
          <p:nvPr/>
        </p:nvSpPr>
        <p:spPr>
          <a:xfrm>
            <a:off x="4564846" y="4630970"/>
            <a:ext cx="2909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>
                <a:latin typeface="Aptos" panose="020B0004020202020204"/>
                <a:cs typeface="Arial" panose="020B0604020202020204" pitchFamily="34" charset="0"/>
              </a:rPr>
              <a:t>L’erreur absolue moyenne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65646E-997A-467C-A1F9-03FED0F32AE2}"/>
              </a:ext>
            </a:extLst>
          </p:cNvPr>
          <p:cNvSpPr/>
          <p:nvPr/>
        </p:nvSpPr>
        <p:spPr>
          <a:xfrm>
            <a:off x="8528075" y="4384749"/>
            <a:ext cx="2355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Aptos" panose="020B0004020202020204"/>
                <a:ea typeface="Calibri" panose="020F0502020204030204" pitchFamily="34" charset="0"/>
                <a:cs typeface="Arial" panose="020B0604020202020204" pitchFamily="34" charset="0"/>
              </a:rPr>
              <a:t>La racine de l’erreur </a:t>
            </a:r>
          </a:p>
          <a:p>
            <a:r>
              <a:rPr lang="fr-FR" b="1" dirty="0">
                <a:latin typeface="Aptos" panose="020B0004020202020204"/>
                <a:ea typeface="Calibri" panose="020F0502020204030204" pitchFamily="34" charset="0"/>
                <a:cs typeface="Arial" panose="020B0604020202020204" pitchFamily="34" charset="0"/>
              </a:rPr>
              <a:t>quadratique moyenne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607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/>
      <p:bldP spid="18" grpId="0"/>
      <p:bldP spid="19" grpId="0"/>
      <p:bldP spid="20" grpId="0"/>
      <p:bldP spid="21" grpId="0" animBg="1"/>
      <p:bldP spid="22" grpId="0"/>
      <p:bldP spid="23" grpId="0"/>
      <p:bldP spid="24" grpId="0" animBg="1"/>
      <p:bldP spid="25" grpId="0" animBg="1"/>
      <p:bldP spid="28" grpId="0" animBg="1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707</TotalTime>
  <Words>429</Words>
  <Application>Microsoft Office PowerPoint</Application>
  <PresentationFormat>Grand écran</PresentationFormat>
  <Paragraphs>90</Paragraphs>
  <Slides>17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6" baseType="lpstr">
      <vt:lpstr>SimSun</vt:lpstr>
      <vt:lpstr>Aptos</vt:lpstr>
      <vt:lpstr>Arial</vt:lpstr>
      <vt:lpstr>Bebas</vt:lpstr>
      <vt:lpstr>Calibri</vt:lpstr>
      <vt:lpstr>Calibri Light</vt:lpstr>
      <vt:lpstr>Cambria Math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HP</cp:lastModifiedBy>
  <cp:revision>82</cp:revision>
  <dcterms:created xsi:type="dcterms:W3CDTF">2025-10-16T09:13:00Z</dcterms:created>
  <dcterms:modified xsi:type="dcterms:W3CDTF">2025-10-20T22:48:56Z</dcterms:modified>
</cp:coreProperties>
</file>